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46"/>
  </p:notesMasterIdLst>
  <p:handoutMasterIdLst>
    <p:handoutMasterId r:id="rId47"/>
  </p:handoutMasterIdLst>
  <p:sldIdLst>
    <p:sldId id="284" r:id="rId2"/>
    <p:sldId id="259" r:id="rId3"/>
    <p:sldId id="292" r:id="rId4"/>
    <p:sldId id="293" r:id="rId5"/>
    <p:sldId id="306" r:id="rId6"/>
    <p:sldId id="294" r:id="rId7"/>
    <p:sldId id="295" r:id="rId8"/>
    <p:sldId id="297" r:id="rId9"/>
    <p:sldId id="303" r:id="rId10"/>
    <p:sldId id="298" r:id="rId11"/>
    <p:sldId id="313" r:id="rId12"/>
    <p:sldId id="299" r:id="rId13"/>
    <p:sldId id="307" r:id="rId14"/>
    <p:sldId id="314" r:id="rId15"/>
    <p:sldId id="301" r:id="rId16"/>
    <p:sldId id="308" r:id="rId17"/>
    <p:sldId id="300" r:id="rId18"/>
    <p:sldId id="304" r:id="rId19"/>
    <p:sldId id="302"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Lst>
  <p:sldSz cx="9144000" cy="6858000" type="screen4x3"/>
  <p:notesSz cx="9236075"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537C4F8-0959-FB48-A97C-01E3354EA947}">
          <p14:sldIdLst>
            <p14:sldId id="284"/>
            <p14:sldId id="259"/>
          </p14:sldIdLst>
        </p14:section>
        <p14:section name="80-20 Business Process" id="{40D1A2B8-ACD9-B144-B0F3-3D1475B7513D}">
          <p14:sldIdLst>
            <p14:sldId id="292"/>
            <p14:sldId id="293"/>
            <p14:sldId id="306"/>
            <p14:sldId id="294"/>
            <p14:sldId id="295"/>
            <p14:sldId id="297"/>
            <p14:sldId id="303"/>
            <p14:sldId id="298"/>
          </p14:sldIdLst>
        </p14:section>
        <p14:section name="Quick Ship" id="{A6A4934F-1DFB-4C1A-B612-5676A2DAA87D}">
          <p14:sldIdLst>
            <p14:sldId id="313"/>
            <p14:sldId id="299"/>
            <p14:sldId id="307"/>
            <p14:sldId id="314"/>
            <p14:sldId id="301"/>
            <p14:sldId id="308"/>
            <p14:sldId id="300"/>
            <p14:sldId id="304"/>
            <p14:sldId id="302"/>
            <p14:sldId id="338"/>
          </p14:sldIdLst>
        </p14:section>
        <p14:section name="SLA Pressure Controllers" id="{BF5101AF-16C2-4004-A2AB-16D993C0B623}">
          <p14:sldIdLst>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8" autoAdjust="0"/>
    <p:restoredTop sz="79657" autoAdjust="0"/>
  </p:normalViewPr>
  <p:slideViewPr>
    <p:cSldViewPr snapToGrid="0" snapToObjects="1">
      <p:cViewPr varScale="1">
        <p:scale>
          <a:sx n="44" d="100"/>
          <a:sy n="44" d="100"/>
        </p:scale>
        <p:origin x="162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6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92D050"/>
            </a:solidFill>
          </c:spPr>
          <c:dPt>
            <c:idx val="0"/>
            <c:bubble3D val="0"/>
            <c:spPr>
              <a:solidFill>
                <a:srgbClr val="92D050"/>
              </a:solidFill>
              <a:ln w="19050">
                <a:solidFill>
                  <a:schemeClr val="lt1"/>
                </a:solidFill>
              </a:ln>
              <a:effectLst/>
            </c:spPr>
            <c:extLst>
              <c:ext xmlns:c16="http://schemas.microsoft.com/office/drawing/2014/chart" uri="{C3380CC4-5D6E-409C-BE32-E72D297353CC}">
                <c16:uniqueId val="{00000001-52A4-452C-803C-572FD271D904}"/>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52A4-452C-803C-572FD271D904}"/>
              </c:ext>
            </c:extLst>
          </c:dPt>
          <c:cat>
            <c:strRef>
              <c:f>Sheet1!$A$2:$A$3</c:f>
              <c:strCache>
                <c:ptCount val="2"/>
                <c:pt idx="0">
                  <c:v>1st Qtr</c:v>
                </c:pt>
                <c:pt idx="1">
                  <c:v>2nd Qtr</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4-52A4-452C-803C-572FD271D904}"/>
            </c:ext>
          </c:extLst>
        </c:ser>
        <c:dLbls>
          <c:showLegendKey val="0"/>
          <c:showVal val="0"/>
          <c:showCatName val="0"/>
          <c:showSerName val="0"/>
          <c:showPercent val="0"/>
          <c:showBubbleSize val="0"/>
          <c:showLeaderLines val="1"/>
        </c:dLbls>
        <c:firstSliceAng val="234"/>
      </c:pieChart>
      <c:spPr>
        <a:noFill/>
        <a:ln>
          <a:noFill/>
        </a:ln>
        <a:effectLst/>
      </c:spPr>
    </c:plotArea>
    <c:plotVisOnly val="1"/>
    <c:dispBlanksAs val="gap"/>
    <c:showDLblsOverMax val="0"/>
  </c:chart>
  <c:spPr>
    <a:noFill/>
    <a:ln>
      <a:noFill/>
    </a:ln>
    <a:effectLst/>
  </c:spPr>
  <c:txPr>
    <a:bodyPr/>
    <a:lstStyle/>
    <a:p>
      <a:pPr>
        <a:defRPr lang="en-US" sz="1400" kern="1200">
          <a:solidFill>
            <a:schemeClr val="accent5"/>
          </a:solidFill>
          <a:latin typeface="Arial Black" panose="020B0A04020102020204" pitchFamily="34" charset="0"/>
          <a:ea typeface="+mn-ea"/>
          <a:cs typeface="Arial"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66B4FB-2A48-41EA-A52E-9177321907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D2477B5-D10F-4066-B594-EBCFFCBCC9C2}">
      <dgm:prSet phldrT="[Text]"/>
      <dgm:spPr/>
      <dgm:t>
        <a:bodyPr/>
        <a:lstStyle/>
        <a:p>
          <a:r>
            <a:rPr lang="en-US" dirty="0"/>
            <a:t>Complexity</a:t>
          </a:r>
        </a:p>
      </dgm:t>
    </dgm:pt>
    <dgm:pt modelId="{2B19F7E0-C5FF-441E-8FC1-F3E99CB24D4A}" type="parTrans" cxnId="{6192EBC2-022F-4508-B988-EB7E608C67DC}">
      <dgm:prSet/>
      <dgm:spPr/>
      <dgm:t>
        <a:bodyPr/>
        <a:lstStyle/>
        <a:p>
          <a:endParaRPr lang="en-US"/>
        </a:p>
      </dgm:t>
    </dgm:pt>
    <dgm:pt modelId="{B933B06A-C6C1-4F1F-B5A7-C6B718E2AB08}" type="sibTrans" cxnId="{6192EBC2-022F-4508-B988-EB7E608C67DC}">
      <dgm:prSet/>
      <dgm:spPr/>
      <dgm:t>
        <a:bodyPr/>
        <a:lstStyle/>
        <a:p>
          <a:endParaRPr lang="en-US"/>
        </a:p>
      </dgm:t>
    </dgm:pt>
    <dgm:pt modelId="{8BE99680-CA7D-4ECF-94F3-84E1291AB0D5}">
      <dgm:prSet phldrT="[Text]"/>
      <dgm:spPr/>
      <dgm:t>
        <a:bodyPr/>
        <a:lstStyle/>
        <a:p>
          <a:r>
            <a:rPr lang="en-US" dirty="0"/>
            <a:t>Too Many Options</a:t>
          </a:r>
        </a:p>
      </dgm:t>
    </dgm:pt>
    <dgm:pt modelId="{9C706E89-88BC-45A5-8C69-1882B1F79A66}" type="parTrans" cxnId="{CF4076E0-1784-440A-B364-14008F499FF7}">
      <dgm:prSet/>
      <dgm:spPr/>
      <dgm:t>
        <a:bodyPr/>
        <a:lstStyle/>
        <a:p>
          <a:endParaRPr lang="en-US"/>
        </a:p>
      </dgm:t>
    </dgm:pt>
    <dgm:pt modelId="{FD644706-C9C0-4996-AFF0-92854ABDFEAB}" type="sibTrans" cxnId="{CF4076E0-1784-440A-B364-14008F499FF7}">
      <dgm:prSet/>
      <dgm:spPr/>
      <dgm:t>
        <a:bodyPr/>
        <a:lstStyle/>
        <a:p>
          <a:endParaRPr lang="en-US"/>
        </a:p>
      </dgm:t>
    </dgm:pt>
    <dgm:pt modelId="{31477E58-CB29-485E-A20E-D9B2FFE9648F}">
      <dgm:prSet phldrT="[Text]"/>
      <dgm:spPr/>
      <dgm:t>
        <a:bodyPr/>
        <a:lstStyle/>
        <a:p>
          <a:r>
            <a:rPr lang="en-US" dirty="0"/>
            <a:t>Lack of Customer Service</a:t>
          </a:r>
        </a:p>
      </dgm:t>
    </dgm:pt>
    <dgm:pt modelId="{DA81AF7A-F7A9-49C3-BDED-F228CAADE5C3}" type="parTrans" cxnId="{1B7D9F0A-7E0D-4CAA-98F8-24608847D473}">
      <dgm:prSet/>
      <dgm:spPr/>
      <dgm:t>
        <a:bodyPr/>
        <a:lstStyle/>
        <a:p>
          <a:endParaRPr lang="en-US"/>
        </a:p>
      </dgm:t>
    </dgm:pt>
    <dgm:pt modelId="{C4FB3CF2-1CD8-4306-B38C-6DD9C73DF213}" type="sibTrans" cxnId="{1B7D9F0A-7E0D-4CAA-98F8-24608847D473}">
      <dgm:prSet/>
      <dgm:spPr/>
      <dgm:t>
        <a:bodyPr/>
        <a:lstStyle/>
        <a:p>
          <a:endParaRPr lang="en-US"/>
        </a:p>
      </dgm:t>
    </dgm:pt>
    <dgm:pt modelId="{9182598A-6092-42B5-9388-6406FBFFD1D8}" type="pres">
      <dgm:prSet presAssocID="{1D66B4FB-2A48-41EA-A52E-917732190731}" presName="hierChild1" presStyleCnt="0">
        <dgm:presLayoutVars>
          <dgm:orgChart val="1"/>
          <dgm:chPref val="1"/>
          <dgm:dir/>
          <dgm:animOne val="branch"/>
          <dgm:animLvl val="lvl"/>
          <dgm:resizeHandles/>
        </dgm:presLayoutVars>
      </dgm:prSet>
      <dgm:spPr/>
    </dgm:pt>
    <dgm:pt modelId="{A887770A-F849-4CE7-AD35-8E9FFD552881}" type="pres">
      <dgm:prSet presAssocID="{DD2477B5-D10F-4066-B594-EBCFFCBCC9C2}" presName="hierRoot1" presStyleCnt="0">
        <dgm:presLayoutVars>
          <dgm:hierBranch val="init"/>
        </dgm:presLayoutVars>
      </dgm:prSet>
      <dgm:spPr/>
    </dgm:pt>
    <dgm:pt modelId="{0CA48696-154F-48CF-999F-4201330B7B73}" type="pres">
      <dgm:prSet presAssocID="{DD2477B5-D10F-4066-B594-EBCFFCBCC9C2}" presName="rootComposite1" presStyleCnt="0"/>
      <dgm:spPr/>
    </dgm:pt>
    <dgm:pt modelId="{A5D0993B-9101-4BC5-B246-8BD4B27F99F9}" type="pres">
      <dgm:prSet presAssocID="{DD2477B5-D10F-4066-B594-EBCFFCBCC9C2}" presName="rootText1" presStyleLbl="node0" presStyleIdx="0" presStyleCnt="1">
        <dgm:presLayoutVars>
          <dgm:chPref val="3"/>
        </dgm:presLayoutVars>
      </dgm:prSet>
      <dgm:spPr/>
    </dgm:pt>
    <dgm:pt modelId="{A24B84B7-9D14-471C-BBE4-CC87C4D18ECF}" type="pres">
      <dgm:prSet presAssocID="{DD2477B5-D10F-4066-B594-EBCFFCBCC9C2}" presName="rootConnector1" presStyleLbl="node1" presStyleIdx="0" presStyleCnt="0"/>
      <dgm:spPr/>
    </dgm:pt>
    <dgm:pt modelId="{03EFAE35-6E45-49AF-90C1-F32A386CE748}" type="pres">
      <dgm:prSet presAssocID="{DD2477B5-D10F-4066-B594-EBCFFCBCC9C2}" presName="hierChild2" presStyleCnt="0"/>
      <dgm:spPr/>
    </dgm:pt>
    <dgm:pt modelId="{FEFAB709-89F2-4573-8B7C-554C1041F631}" type="pres">
      <dgm:prSet presAssocID="{9C706E89-88BC-45A5-8C69-1882B1F79A66}" presName="Name37" presStyleLbl="parChTrans1D2" presStyleIdx="0" presStyleCnt="2"/>
      <dgm:spPr/>
    </dgm:pt>
    <dgm:pt modelId="{D864131E-3AF5-43F6-8F00-5AB21D291952}" type="pres">
      <dgm:prSet presAssocID="{8BE99680-CA7D-4ECF-94F3-84E1291AB0D5}" presName="hierRoot2" presStyleCnt="0">
        <dgm:presLayoutVars>
          <dgm:hierBranch val="init"/>
        </dgm:presLayoutVars>
      </dgm:prSet>
      <dgm:spPr/>
    </dgm:pt>
    <dgm:pt modelId="{CF76E141-E5C4-4C35-B551-378B02C652E2}" type="pres">
      <dgm:prSet presAssocID="{8BE99680-CA7D-4ECF-94F3-84E1291AB0D5}" presName="rootComposite" presStyleCnt="0"/>
      <dgm:spPr/>
    </dgm:pt>
    <dgm:pt modelId="{0BB831D0-8D9B-4228-82A4-DA6C2400A98A}" type="pres">
      <dgm:prSet presAssocID="{8BE99680-CA7D-4ECF-94F3-84E1291AB0D5}" presName="rootText" presStyleLbl="node2" presStyleIdx="0" presStyleCnt="2">
        <dgm:presLayoutVars>
          <dgm:chPref val="3"/>
        </dgm:presLayoutVars>
      </dgm:prSet>
      <dgm:spPr/>
    </dgm:pt>
    <dgm:pt modelId="{F28DA0E7-2F15-45DE-A373-99C395E5A41B}" type="pres">
      <dgm:prSet presAssocID="{8BE99680-CA7D-4ECF-94F3-84E1291AB0D5}" presName="rootConnector" presStyleLbl="node2" presStyleIdx="0" presStyleCnt="2"/>
      <dgm:spPr/>
    </dgm:pt>
    <dgm:pt modelId="{42D6893C-471E-4383-9B50-EA4A19F7AB9E}" type="pres">
      <dgm:prSet presAssocID="{8BE99680-CA7D-4ECF-94F3-84E1291AB0D5}" presName="hierChild4" presStyleCnt="0"/>
      <dgm:spPr/>
    </dgm:pt>
    <dgm:pt modelId="{107E04ED-8FA7-4F03-872F-FAE9AB90A52D}" type="pres">
      <dgm:prSet presAssocID="{8BE99680-CA7D-4ECF-94F3-84E1291AB0D5}" presName="hierChild5" presStyleCnt="0"/>
      <dgm:spPr/>
    </dgm:pt>
    <dgm:pt modelId="{018494C3-05A3-44B3-8582-F70A8E9854B3}" type="pres">
      <dgm:prSet presAssocID="{DA81AF7A-F7A9-49C3-BDED-F228CAADE5C3}" presName="Name37" presStyleLbl="parChTrans1D2" presStyleIdx="1" presStyleCnt="2"/>
      <dgm:spPr/>
    </dgm:pt>
    <dgm:pt modelId="{E9498F9D-D257-455B-9C8B-CF11D7BBF7F5}" type="pres">
      <dgm:prSet presAssocID="{31477E58-CB29-485E-A20E-D9B2FFE9648F}" presName="hierRoot2" presStyleCnt="0">
        <dgm:presLayoutVars>
          <dgm:hierBranch val="init"/>
        </dgm:presLayoutVars>
      </dgm:prSet>
      <dgm:spPr/>
    </dgm:pt>
    <dgm:pt modelId="{6E4E8B69-81C8-451E-A2BA-2A1948260C4F}" type="pres">
      <dgm:prSet presAssocID="{31477E58-CB29-485E-A20E-D9B2FFE9648F}" presName="rootComposite" presStyleCnt="0"/>
      <dgm:spPr/>
    </dgm:pt>
    <dgm:pt modelId="{D4F27E7D-DC99-4788-BDA7-6FFF43EDE14C}" type="pres">
      <dgm:prSet presAssocID="{31477E58-CB29-485E-A20E-D9B2FFE9648F}" presName="rootText" presStyleLbl="node2" presStyleIdx="1" presStyleCnt="2">
        <dgm:presLayoutVars>
          <dgm:chPref val="3"/>
        </dgm:presLayoutVars>
      </dgm:prSet>
      <dgm:spPr/>
    </dgm:pt>
    <dgm:pt modelId="{5C152186-C55E-4A53-8380-B25F1559A133}" type="pres">
      <dgm:prSet presAssocID="{31477E58-CB29-485E-A20E-D9B2FFE9648F}" presName="rootConnector" presStyleLbl="node2" presStyleIdx="1" presStyleCnt="2"/>
      <dgm:spPr/>
    </dgm:pt>
    <dgm:pt modelId="{BA46EC8F-60F8-42AC-BEBC-4E6279A402D3}" type="pres">
      <dgm:prSet presAssocID="{31477E58-CB29-485E-A20E-D9B2FFE9648F}" presName="hierChild4" presStyleCnt="0"/>
      <dgm:spPr/>
    </dgm:pt>
    <dgm:pt modelId="{6CD7E38C-D47B-4BD9-9FF2-685004B1250E}" type="pres">
      <dgm:prSet presAssocID="{31477E58-CB29-485E-A20E-D9B2FFE9648F}" presName="hierChild5" presStyleCnt="0"/>
      <dgm:spPr/>
    </dgm:pt>
    <dgm:pt modelId="{EC14CE67-BC7F-4711-B2BE-FC3F3A29F106}" type="pres">
      <dgm:prSet presAssocID="{DD2477B5-D10F-4066-B594-EBCFFCBCC9C2}" presName="hierChild3" presStyleCnt="0"/>
      <dgm:spPr/>
    </dgm:pt>
  </dgm:ptLst>
  <dgm:cxnLst>
    <dgm:cxn modelId="{D61B7B03-2EC4-45B8-B554-E4F236CFA0D4}" type="presOf" srcId="{31477E58-CB29-485E-A20E-D9B2FFE9648F}" destId="{5C152186-C55E-4A53-8380-B25F1559A133}" srcOrd="1" destOrd="0" presId="urn:microsoft.com/office/officeart/2005/8/layout/orgChart1"/>
    <dgm:cxn modelId="{6192EBC2-022F-4508-B988-EB7E608C67DC}" srcId="{1D66B4FB-2A48-41EA-A52E-917732190731}" destId="{DD2477B5-D10F-4066-B594-EBCFFCBCC9C2}" srcOrd="0" destOrd="0" parTransId="{2B19F7E0-C5FF-441E-8FC1-F3E99CB24D4A}" sibTransId="{B933B06A-C6C1-4F1F-B5A7-C6B718E2AB08}"/>
    <dgm:cxn modelId="{CF4076E0-1784-440A-B364-14008F499FF7}" srcId="{DD2477B5-D10F-4066-B594-EBCFFCBCC9C2}" destId="{8BE99680-CA7D-4ECF-94F3-84E1291AB0D5}" srcOrd="0" destOrd="0" parTransId="{9C706E89-88BC-45A5-8C69-1882B1F79A66}" sibTransId="{FD644706-C9C0-4996-AFF0-92854ABDFEAB}"/>
    <dgm:cxn modelId="{3259D07B-2236-4559-9798-1C2C98E00DEF}" type="presOf" srcId="{DD2477B5-D10F-4066-B594-EBCFFCBCC9C2}" destId="{A5D0993B-9101-4BC5-B246-8BD4B27F99F9}" srcOrd="0" destOrd="0" presId="urn:microsoft.com/office/officeart/2005/8/layout/orgChart1"/>
    <dgm:cxn modelId="{B0288F7B-F80F-47DD-B993-262F4C529EBD}" type="presOf" srcId="{1D66B4FB-2A48-41EA-A52E-917732190731}" destId="{9182598A-6092-42B5-9388-6406FBFFD1D8}" srcOrd="0" destOrd="0" presId="urn:microsoft.com/office/officeart/2005/8/layout/orgChart1"/>
    <dgm:cxn modelId="{5FCC38ED-47BC-40AF-9DD0-C5DFFD1312E0}" type="presOf" srcId="{DA81AF7A-F7A9-49C3-BDED-F228CAADE5C3}" destId="{018494C3-05A3-44B3-8582-F70A8E9854B3}" srcOrd="0" destOrd="0" presId="urn:microsoft.com/office/officeart/2005/8/layout/orgChart1"/>
    <dgm:cxn modelId="{1838E914-66D3-4A4C-A592-5CB3F9287054}" type="presOf" srcId="{8BE99680-CA7D-4ECF-94F3-84E1291AB0D5}" destId="{F28DA0E7-2F15-45DE-A373-99C395E5A41B}" srcOrd="1" destOrd="0" presId="urn:microsoft.com/office/officeart/2005/8/layout/orgChart1"/>
    <dgm:cxn modelId="{1B7D9F0A-7E0D-4CAA-98F8-24608847D473}" srcId="{DD2477B5-D10F-4066-B594-EBCFFCBCC9C2}" destId="{31477E58-CB29-485E-A20E-D9B2FFE9648F}" srcOrd="1" destOrd="0" parTransId="{DA81AF7A-F7A9-49C3-BDED-F228CAADE5C3}" sibTransId="{C4FB3CF2-1CD8-4306-B38C-6DD9C73DF213}"/>
    <dgm:cxn modelId="{D9F94178-0C30-4121-934E-133916956E88}" type="presOf" srcId="{31477E58-CB29-485E-A20E-D9B2FFE9648F}" destId="{D4F27E7D-DC99-4788-BDA7-6FFF43EDE14C}" srcOrd="0" destOrd="0" presId="urn:microsoft.com/office/officeart/2005/8/layout/orgChart1"/>
    <dgm:cxn modelId="{FF46487B-D4E8-4855-977B-6B1FC694BA63}" type="presOf" srcId="{9C706E89-88BC-45A5-8C69-1882B1F79A66}" destId="{FEFAB709-89F2-4573-8B7C-554C1041F631}" srcOrd="0" destOrd="0" presId="urn:microsoft.com/office/officeart/2005/8/layout/orgChart1"/>
    <dgm:cxn modelId="{A6CC9442-FCD5-4C5E-9CAE-06E9402BA3A7}" type="presOf" srcId="{DD2477B5-D10F-4066-B594-EBCFFCBCC9C2}" destId="{A24B84B7-9D14-471C-BBE4-CC87C4D18ECF}" srcOrd="1" destOrd="0" presId="urn:microsoft.com/office/officeart/2005/8/layout/orgChart1"/>
    <dgm:cxn modelId="{AF388BF0-2F2B-4A9A-A344-9382131A498B}" type="presOf" srcId="{8BE99680-CA7D-4ECF-94F3-84E1291AB0D5}" destId="{0BB831D0-8D9B-4228-82A4-DA6C2400A98A}" srcOrd="0" destOrd="0" presId="urn:microsoft.com/office/officeart/2005/8/layout/orgChart1"/>
    <dgm:cxn modelId="{44285238-F86F-4ECC-BB3D-E1F891C0830D}" type="presParOf" srcId="{9182598A-6092-42B5-9388-6406FBFFD1D8}" destId="{A887770A-F849-4CE7-AD35-8E9FFD552881}" srcOrd="0" destOrd="0" presId="urn:microsoft.com/office/officeart/2005/8/layout/orgChart1"/>
    <dgm:cxn modelId="{B9EEEF2F-B3C0-4918-8835-624AD516F581}" type="presParOf" srcId="{A887770A-F849-4CE7-AD35-8E9FFD552881}" destId="{0CA48696-154F-48CF-999F-4201330B7B73}" srcOrd="0" destOrd="0" presId="urn:microsoft.com/office/officeart/2005/8/layout/orgChart1"/>
    <dgm:cxn modelId="{7B78822D-ED4A-41A9-811A-62A757D60D40}" type="presParOf" srcId="{0CA48696-154F-48CF-999F-4201330B7B73}" destId="{A5D0993B-9101-4BC5-B246-8BD4B27F99F9}" srcOrd="0" destOrd="0" presId="urn:microsoft.com/office/officeart/2005/8/layout/orgChart1"/>
    <dgm:cxn modelId="{5AB24BE4-04D4-4D91-8D7C-DA50746487BF}" type="presParOf" srcId="{0CA48696-154F-48CF-999F-4201330B7B73}" destId="{A24B84B7-9D14-471C-BBE4-CC87C4D18ECF}" srcOrd="1" destOrd="0" presId="urn:microsoft.com/office/officeart/2005/8/layout/orgChart1"/>
    <dgm:cxn modelId="{3CDFE723-9EF4-481A-A687-7D3FBAC10D8E}" type="presParOf" srcId="{A887770A-F849-4CE7-AD35-8E9FFD552881}" destId="{03EFAE35-6E45-49AF-90C1-F32A386CE748}" srcOrd="1" destOrd="0" presId="urn:microsoft.com/office/officeart/2005/8/layout/orgChart1"/>
    <dgm:cxn modelId="{C3AC9829-27FE-48D6-A925-EA76ACD5F046}" type="presParOf" srcId="{03EFAE35-6E45-49AF-90C1-F32A386CE748}" destId="{FEFAB709-89F2-4573-8B7C-554C1041F631}" srcOrd="0" destOrd="0" presId="urn:microsoft.com/office/officeart/2005/8/layout/orgChart1"/>
    <dgm:cxn modelId="{C8EDBDAD-63E0-4A1A-BB72-29C4F550648A}" type="presParOf" srcId="{03EFAE35-6E45-49AF-90C1-F32A386CE748}" destId="{D864131E-3AF5-43F6-8F00-5AB21D291952}" srcOrd="1" destOrd="0" presId="urn:microsoft.com/office/officeart/2005/8/layout/orgChart1"/>
    <dgm:cxn modelId="{A1F116CD-8CF4-4AC0-9786-EABA2C742CF0}" type="presParOf" srcId="{D864131E-3AF5-43F6-8F00-5AB21D291952}" destId="{CF76E141-E5C4-4C35-B551-378B02C652E2}" srcOrd="0" destOrd="0" presId="urn:microsoft.com/office/officeart/2005/8/layout/orgChart1"/>
    <dgm:cxn modelId="{4C568200-EB0B-4001-AFA2-79CFDCA5CF14}" type="presParOf" srcId="{CF76E141-E5C4-4C35-B551-378B02C652E2}" destId="{0BB831D0-8D9B-4228-82A4-DA6C2400A98A}" srcOrd="0" destOrd="0" presId="urn:microsoft.com/office/officeart/2005/8/layout/orgChart1"/>
    <dgm:cxn modelId="{7A8F42DF-CEC1-4018-BDDA-A3C411A9F8C2}" type="presParOf" srcId="{CF76E141-E5C4-4C35-B551-378B02C652E2}" destId="{F28DA0E7-2F15-45DE-A373-99C395E5A41B}" srcOrd="1" destOrd="0" presId="urn:microsoft.com/office/officeart/2005/8/layout/orgChart1"/>
    <dgm:cxn modelId="{EE3C76F8-58F4-4027-85F4-0705E9834971}" type="presParOf" srcId="{D864131E-3AF5-43F6-8F00-5AB21D291952}" destId="{42D6893C-471E-4383-9B50-EA4A19F7AB9E}" srcOrd="1" destOrd="0" presId="urn:microsoft.com/office/officeart/2005/8/layout/orgChart1"/>
    <dgm:cxn modelId="{98645223-2D0E-4E74-A293-5EE3E50E2F68}" type="presParOf" srcId="{D864131E-3AF5-43F6-8F00-5AB21D291952}" destId="{107E04ED-8FA7-4F03-872F-FAE9AB90A52D}" srcOrd="2" destOrd="0" presId="urn:microsoft.com/office/officeart/2005/8/layout/orgChart1"/>
    <dgm:cxn modelId="{E0799D88-BE66-43D9-9F64-88AF931B200B}" type="presParOf" srcId="{03EFAE35-6E45-49AF-90C1-F32A386CE748}" destId="{018494C3-05A3-44B3-8582-F70A8E9854B3}" srcOrd="2" destOrd="0" presId="urn:microsoft.com/office/officeart/2005/8/layout/orgChart1"/>
    <dgm:cxn modelId="{7760D2D8-7E99-47D6-B431-97C8E38D37B7}" type="presParOf" srcId="{03EFAE35-6E45-49AF-90C1-F32A386CE748}" destId="{E9498F9D-D257-455B-9C8B-CF11D7BBF7F5}" srcOrd="3" destOrd="0" presId="urn:microsoft.com/office/officeart/2005/8/layout/orgChart1"/>
    <dgm:cxn modelId="{21ABE284-9D0F-4E27-BCEC-ADCC6413448E}" type="presParOf" srcId="{E9498F9D-D257-455B-9C8B-CF11D7BBF7F5}" destId="{6E4E8B69-81C8-451E-A2BA-2A1948260C4F}" srcOrd="0" destOrd="0" presId="urn:microsoft.com/office/officeart/2005/8/layout/orgChart1"/>
    <dgm:cxn modelId="{CC8D706F-184A-44AB-89F5-7B18282DF3DD}" type="presParOf" srcId="{6E4E8B69-81C8-451E-A2BA-2A1948260C4F}" destId="{D4F27E7D-DC99-4788-BDA7-6FFF43EDE14C}" srcOrd="0" destOrd="0" presId="urn:microsoft.com/office/officeart/2005/8/layout/orgChart1"/>
    <dgm:cxn modelId="{A25639AE-5558-4C11-B883-2D248550D571}" type="presParOf" srcId="{6E4E8B69-81C8-451E-A2BA-2A1948260C4F}" destId="{5C152186-C55E-4A53-8380-B25F1559A133}" srcOrd="1" destOrd="0" presId="urn:microsoft.com/office/officeart/2005/8/layout/orgChart1"/>
    <dgm:cxn modelId="{A546B129-0EA9-4E6E-9E00-3F9AF0AF2AFF}" type="presParOf" srcId="{E9498F9D-D257-455B-9C8B-CF11D7BBF7F5}" destId="{BA46EC8F-60F8-42AC-BEBC-4E6279A402D3}" srcOrd="1" destOrd="0" presId="urn:microsoft.com/office/officeart/2005/8/layout/orgChart1"/>
    <dgm:cxn modelId="{52594F77-D8A5-4968-806F-D6AE1ACF738D}" type="presParOf" srcId="{E9498F9D-D257-455B-9C8B-CF11D7BBF7F5}" destId="{6CD7E38C-D47B-4BD9-9FF2-685004B1250E}" srcOrd="2" destOrd="0" presId="urn:microsoft.com/office/officeart/2005/8/layout/orgChart1"/>
    <dgm:cxn modelId="{379D93A8-27C0-4620-BD52-C24B6F970CB3}" type="presParOf" srcId="{A887770A-F849-4CE7-AD35-8E9FFD552881}" destId="{EC14CE67-BC7F-4711-B2BE-FC3F3A29F10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66B4FB-2A48-41EA-A52E-9177321907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D2477B5-D10F-4066-B594-EBCFFCBCC9C2}">
      <dgm:prSet phldrT="[Text]"/>
      <dgm:spPr/>
      <dgm:t>
        <a:bodyPr/>
        <a:lstStyle/>
        <a:p>
          <a:r>
            <a:rPr lang="en-US" dirty="0"/>
            <a:t>Complexity</a:t>
          </a:r>
        </a:p>
      </dgm:t>
    </dgm:pt>
    <dgm:pt modelId="{2B19F7E0-C5FF-441E-8FC1-F3E99CB24D4A}" type="parTrans" cxnId="{6192EBC2-022F-4508-B988-EB7E608C67DC}">
      <dgm:prSet/>
      <dgm:spPr/>
      <dgm:t>
        <a:bodyPr/>
        <a:lstStyle/>
        <a:p>
          <a:endParaRPr lang="en-US"/>
        </a:p>
      </dgm:t>
    </dgm:pt>
    <dgm:pt modelId="{B933B06A-C6C1-4F1F-B5A7-C6B718E2AB08}" type="sibTrans" cxnId="{6192EBC2-022F-4508-B988-EB7E608C67DC}">
      <dgm:prSet/>
      <dgm:spPr/>
      <dgm:t>
        <a:bodyPr/>
        <a:lstStyle/>
        <a:p>
          <a:endParaRPr lang="en-US"/>
        </a:p>
      </dgm:t>
    </dgm:pt>
    <dgm:pt modelId="{8BE99680-CA7D-4ECF-94F3-84E1291AB0D5}">
      <dgm:prSet phldrT="[Text]"/>
      <dgm:spPr/>
      <dgm:t>
        <a:bodyPr/>
        <a:lstStyle/>
        <a:p>
          <a:r>
            <a:rPr lang="en-US" dirty="0"/>
            <a:t>Too Many Options</a:t>
          </a:r>
        </a:p>
      </dgm:t>
    </dgm:pt>
    <dgm:pt modelId="{9C706E89-88BC-45A5-8C69-1882B1F79A66}" type="parTrans" cxnId="{CF4076E0-1784-440A-B364-14008F499FF7}">
      <dgm:prSet/>
      <dgm:spPr/>
      <dgm:t>
        <a:bodyPr/>
        <a:lstStyle/>
        <a:p>
          <a:endParaRPr lang="en-US"/>
        </a:p>
      </dgm:t>
    </dgm:pt>
    <dgm:pt modelId="{FD644706-C9C0-4996-AFF0-92854ABDFEAB}" type="sibTrans" cxnId="{CF4076E0-1784-440A-B364-14008F499FF7}">
      <dgm:prSet/>
      <dgm:spPr/>
      <dgm:t>
        <a:bodyPr/>
        <a:lstStyle/>
        <a:p>
          <a:endParaRPr lang="en-US"/>
        </a:p>
      </dgm:t>
    </dgm:pt>
    <dgm:pt modelId="{31477E58-CB29-485E-A20E-D9B2FFE9648F}">
      <dgm:prSet phldrT="[Text]"/>
      <dgm:spPr/>
      <dgm:t>
        <a:bodyPr/>
        <a:lstStyle/>
        <a:p>
          <a:r>
            <a:rPr lang="en-US" dirty="0"/>
            <a:t>Lack of Customer Service</a:t>
          </a:r>
        </a:p>
      </dgm:t>
    </dgm:pt>
    <dgm:pt modelId="{DA81AF7A-F7A9-49C3-BDED-F228CAADE5C3}" type="parTrans" cxnId="{1B7D9F0A-7E0D-4CAA-98F8-24608847D473}">
      <dgm:prSet/>
      <dgm:spPr/>
      <dgm:t>
        <a:bodyPr/>
        <a:lstStyle/>
        <a:p>
          <a:endParaRPr lang="en-US"/>
        </a:p>
      </dgm:t>
    </dgm:pt>
    <dgm:pt modelId="{C4FB3CF2-1CD8-4306-B38C-6DD9C73DF213}" type="sibTrans" cxnId="{1B7D9F0A-7E0D-4CAA-98F8-24608847D473}">
      <dgm:prSet/>
      <dgm:spPr/>
      <dgm:t>
        <a:bodyPr/>
        <a:lstStyle/>
        <a:p>
          <a:endParaRPr lang="en-US"/>
        </a:p>
      </dgm:t>
    </dgm:pt>
    <dgm:pt modelId="{9182598A-6092-42B5-9388-6406FBFFD1D8}" type="pres">
      <dgm:prSet presAssocID="{1D66B4FB-2A48-41EA-A52E-917732190731}" presName="hierChild1" presStyleCnt="0">
        <dgm:presLayoutVars>
          <dgm:orgChart val="1"/>
          <dgm:chPref val="1"/>
          <dgm:dir/>
          <dgm:animOne val="branch"/>
          <dgm:animLvl val="lvl"/>
          <dgm:resizeHandles/>
        </dgm:presLayoutVars>
      </dgm:prSet>
      <dgm:spPr/>
    </dgm:pt>
    <dgm:pt modelId="{A887770A-F849-4CE7-AD35-8E9FFD552881}" type="pres">
      <dgm:prSet presAssocID="{DD2477B5-D10F-4066-B594-EBCFFCBCC9C2}" presName="hierRoot1" presStyleCnt="0">
        <dgm:presLayoutVars>
          <dgm:hierBranch val="init"/>
        </dgm:presLayoutVars>
      </dgm:prSet>
      <dgm:spPr/>
    </dgm:pt>
    <dgm:pt modelId="{0CA48696-154F-48CF-999F-4201330B7B73}" type="pres">
      <dgm:prSet presAssocID="{DD2477B5-D10F-4066-B594-EBCFFCBCC9C2}" presName="rootComposite1" presStyleCnt="0"/>
      <dgm:spPr/>
    </dgm:pt>
    <dgm:pt modelId="{A5D0993B-9101-4BC5-B246-8BD4B27F99F9}" type="pres">
      <dgm:prSet presAssocID="{DD2477B5-D10F-4066-B594-EBCFFCBCC9C2}" presName="rootText1" presStyleLbl="node0" presStyleIdx="0" presStyleCnt="1">
        <dgm:presLayoutVars>
          <dgm:chPref val="3"/>
        </dgm:presLayoutVars>
      </dgm:prSet>
      <dgm:spPr/>
    </dgm:pt>
    <dgm:pt modelId="{A24B84B7-9D14-471C-BBE4-CC87C4D18ECF}" type="pres">
      <dgm:prSet presAssocID="{DD2477B5-D10F-4066-B594-EBCFFCBCC9C2}" presName="rootConnector1" presStyleLbl="node1" presStyleIdx="0" presStyleCnt="0"/>
      <dgm:spPr/>
    </dgm:pt>
    <dgm:pt modelId="{03EFAE35-6E45-49AF-90C1-F32A386CE748}" type="pres">
      <dgm:prSet presAssocID="{DD2477B5-D10F-4066-B594-EBCFFCBCC9C2}" presName="hierChild2" presStyleCnt="0"/>
      <dgm:spPr/>
    </dgm:pt>
    <dgm:pt modelId="{FEFAB709-89F2-4573-8B7C-554C1041F631}" type="pres">
      <dgm:prSet presAssocID="{9C706E89-88BC-45A5-8C69-1882B1F79A66}" presName="Name37" presStyleLbl="parChTrans1D2" presStyleIdx="0" presStyleCnt="2"/>
      <dgm:spPr/>
    </dgm:pt>
    <dgm:pt modelId="{D864131E-3AF5-43F6-8F00-5AB21D291952}" type="pres">
      <dgm:prSet presAssocID="{8BE99680-CA7D-4ECF-94F3-84E1291AB0D5}" presName="hierRoot2" presStyleCnt="0">
        <dgm:presLayoutVars>
          <dgm:hierBranch val="init"/>
        </dgm:presLayoutVars>
      </dgm:prSet>
      <dgm:spPr/>
    </dgm:pt>
    <dgm:pt modelId="{CF76E141-E5C4-4C35-B551-378B02C652E2}" type="pres">
      <dgm:prSet presAssocID="{8BE99680-CA7D-4ECF-94F3-84E1291AB0D5}" presName="rootComposite" presStyleCnt="0"/>
      <dgm:spPr/>
    </dgm:pt>
    <dgm:pt modelId="{0BB831D0-8D9B-4228-82A4-DA6C2400A98A}" type="pres">
      <dgm:prSet presAssocID="{8BE99680-CA7D-4ECF-94F3-84E1291AB0D5}" presName="rootText" presStyleLbl="node2" presStyleIdx="0" presStyleCnt="2">
        <dgm:presLayoutVars>
          <dgm:chPref val="3"/>
        </dgm:presLayoutVars>
      </dgm:prSet>
      <dgm:spPr/>
    </dgm:pt>
    <dgm:pt modelId="{F28DA0E7-2F15-45DE-A373-99C395E5A41B}" type="pres">
      <dgm:prSet presAssocID="{8BE99680-CA7D-4ECF-94F3-84E1291AB0D5}" presName="rootConnector" presStyleLbl="node2" presStyleIdx="0" presStyleCnt="2"/>
      <dgm:spPr/>
    </dgm:pt>
    <dgm:pt modelId="{42D6893C-471E-4383-9B50-EA4A19F7AB9E}" type="pres">
      <dgm:prSet presAssocID="{8BE99680-CA7D-4ECF-94F3-84E1291AB0D5}" presName="hierChild4" presStyleCnt="0"/>
      <dgm:spPr/>
    </dgm:pt>
    <dgm:pt modelId="{107E04ED-8FA7-4F03-872F-FAE9AB90A52D}" type="pres">
      <dgm:prSet presAssocID="{8BE99680-CA7D-4ECF-94F3-84E1291AB0D5}" presName="hierChild5" presStyleCnt="0"/>
      <dgm:spPr/>
    </dgm:pt>
    <dgm:pt modelId="{018494C3-05A3-44B3-8582-F70A8E9854B3}" type="pres">
      <dgm:prSet presAssocID="{DA81AF7A-F7A9-49C3-BDED-F228CAADE5C3}" presName="Name37" presStyleLbl="parChTrans1D2" presStyleIdx="1" presStyleCnt="2"/>
      <dgm:spPr/>
    </dgm:pt>
    <dgm:pt modelId="{E9498F9D-D257-455B-9C8B-CF11D7BBF7F5}" type="pres">
      <dgm:prSet presAssocID="{31477E58-CB29-485E-A20E-D9B2FFE9648F}" presName="hierRoot2" presStyleCnt="0">
        <dgm:presLayoutVars>
          <dgm:hierBranch val="init"/>
        </dgm:presLayoutVars>
      </dgm:prSet>
      <dgm:spPr/>
    </dgm:pt>
    <dgm:pt modelId="{6E4E8B69-81C8-451E-A2BA-2A1948260C4F}" type="pres">
      <dgm:prSet presAssocID="{31477E58-CB29-485E-A20E-D9B2FFE9648F}" presName="rootComposite" presStyleCnt="0"/>
      <dgm:spPr/>
    </dgm:pt>
    <dgm:pt modelId="{D4F27E7D-DC99-4788-BDA7-6FFF43EDE14C}" type="pres">
      <dgm:prSet presAssocID="{31477E58-CB29-485E-A20E-D9B2FFE9648F}" presName="rootText" presStyleLbl="node2" presStyleIdx="1" presStyleCnt="2">
        <dgm:presLayoutVars>
          <dgm:chPref val="3"/>
        </dgm:presLayoutVars>
      </dgm:prSet>
      <dgm:spPr/>
    </dgm:pt>
    <dgm:pt modelId="{5C152186-C55E-4A53-8380-B25F1559A133}" type="pres">
      <dgm:prSet presAssocID="{31477E58-CB29-485E-A20E-D9B2FFE9648F}" presName="rootConnector" presStyleLbl="node2" presStyleIdx="1" presStyleCnt="2"/>
      <dgm:spPr/>
    </dgm:pt>
    <dgm:pt modelId="{BA46EC8F-60F8-42AC-BEBC-4E6279A402D3}" type="pres">
      <dgm:prSet presAssocID="{31477E58-CB29-485E-A20E-D9B2FFE9648F}" presName="hierChild4" presStyleCnt="0"/>
      <dgm:spPr/>
    </dgm:pt>
    <dgm:pt modelId="{6CD7E38C-D47B-4BD9-9FF2-685004B1250E}" type="pres">
      <dgm:prSet presAssocID="{31477E58-CB29-485E-A20E-D9B2FFE9648F}" presName="hierChild5" presStyleCnt="0"/>
      <dgm:spPr/>
    </dgm:pt>
    <dgm:pt modelId="{EC14CE67-BC7F-4711-B2BE-FC3F3A29F106}" type="pres">
      <dgm:prSet presAssocID="{DD2477B5-D10F-4066-B594-EBCFFCBCC9C2}" presName="hierChild3" presStyleCnt="0"/>
      <dgm:spPr/>
    </dgm:pt>
  </dgm:ptLst>
  <dgm:cxnLst>
    <dgm:cxn modelId="{D61B7B03-2EC4-45B8-B554-E4F236CFA0D4}" type="presOf" srcId="{31477E58-CB29-485E-A20E-D9B2FFE9648F}" destId="{5C152186-C55E-4A53-8380-B25F1559A133}" srcOrd="1" destOrd="0" presId="urn:microsoft.com/office/officeart/2005/8/layout/orgChart1"/>
    <dgm:cxn modelId="{6192EBC2-022F-4508-B988-EB7E608C67DC}" srcId="{1D66B4FB-2A48-41EA-A52E-917732190731}" destId="{DD2477B5-D10F-4066-B594-EBCFFCBCC9C2}" srcOrd="0" destOrd="0" parTransId="{2B19F7E0-C5FF-441E-8FC1-F3E99CB24D4A}" sibTransId="{B933B06A-C6C1-4F1F-B5A7-C6B718E2AB08}"/>
    <dgm:cxn modelId="{CF4076E0-1784-440A-B364-14008F499FF7}" srcId="{DD2477B5-D10F-4066-B594-EBCFFCBCC9C2}" destId="{8BE99680-CA7D-4ECF-94F3-84E1291AB0D5}" srcOrd="0" destOrd="0" parTransId="{9C706E89-88BC-45A5-8C69-1882B1F79A66}" sibTransId="{FD644706-C9C0-4996-AFF0-92854ABDFEAB}"/>
    <dgm:cxn modelId="{3259D07B-2236-4559-9798-1C2C98E00DEF}" type="presOf" srcId="{DD2477B5-D10F-4066-B594-EBCFFCBCC9C2}" destId="{A5D0993B-9101-4BC5-B246-8BD4B27F99F9}" srcOrd="0" destOrd="0" presId="urn:microsoft.com/office/officeart/2005/8/layout/orgChart1"/>
    <dgm:cxn modelId="{B0288F7B-F80F-47DD-B993-262F4C529EBD}" type="presOf" srcId="{1D66B4FB-2A48-41EA-A52E-917732190731}" destId="{9182598A-6092-42B5-9388-6406FBFFD1D8}" srcOrd="0" destOrd="0" presId="urn:microsoft.com/office/officeart/2005/8/layout/orgChart1"/>
    <dgm:cxn modelId="{5FCC38ED-47BC-40AF-9DD0-C5DFFD1312E0}" type="presOf" srcId="{DA81AF7A-F7A9-49C3-BDED-F228CAADE5C3}" destId="{018494C3-05A3-44B3-8582-F70A8E9854B3}" srcOrd="0" destOrd="0" presId="urn:microsoft.com/office/officeart/2005/8/layout/orgChart1"/>
    <dgm:cxn modelId="{1838E914-66D3-4A4C-A592-5CB3F9287054}" type="presOf" srcId="{8BE99680-CA7D-4ECF-94F3-84E1291AB0D5}" destId="{F28DA0E7-2F15-45DE-A373-99C395E5A41B}" srcOrd="1" destOrd="0" presId="urn:microsoft.com/office/officeart/2005/8/layout/orgChart1"/>
    <dgm:cxn modelId="{1B7D9F0A-7E0D-4CAA-98F8-24608847D473}" srcId="{DD2477B5-D10F-4066-B594-EBCFFCBCC9C2}" destId="{31477E58-CB29-485E-A20E-D9B2FFE9648F}" srcOrd="1" destOrd="0" parTransId="{DA81AF7A-F7A9-49C3-BDED-F228CAADE5C3}" sibTransId="{C4FB3CF2-1CD8-4306-B38C-6DD9C73DF213}"/>
    <dgm:cxn modelId="{D9F94178-0C30-4121-934E-133916956E88}" type="presOf" srcId="{31477E58-CB29-485E-A20E-D9B2FFE9648F}" destId="{D4F27E7D-DC99-4788-BDA7-6FFF43EDE14C}" srcOrd="0" destOrd="0" presId="urn:microsoft.com/office/officeart/2005/8/layout/orgChart1"/>
    <dgm:cxn modelId="{FF46487B-D4E8-4855-977B-6B1FC694BA63}" type="presOf" srcId="{9C706E89-88BC-45A5-8C69-1882B1F79A66}" destId="{FEFAB709-89F2-4573-8B7C-554C1041F631}" srcOrd="0" destOrd="0" presId="urn:microsoft.com/office/officeart/2005/8/layout/orgChart1"/>
    <dgm:cxn modelId="{A6CC9442-FCD5-4C5E-9CAE-06E9402BA3A7}" type="presOf" srcId="{DD2477B5-D10F-4066-B594-EBCFFCBCC9C2}" destId="{A24B84B7-9D14-471C-BBE4-CC87C4D18ECF}" srcOrd="1" destOrd="0" presId="urn:microsoft.com/office/officeart/2005/8/layout/orgChart1"/>
    <dgm:cxn modelId="{AF388BF0-2F2B-4A9A-A344-9382131A498B}" type="presOf" srcId="{8BE99680-CA7D-4ECF-94F3-84E1291AB0D5}" destId="{0BB831D0-8D9B-4228-82A4-DA6C2400A98A}" srcOrd="0" destOrd="0" presId="urn:microsoft.com/office/officeart/2005/8/layout/orgChart1"/>
    <dgm:cxn modelId="{44285238-F86F-4ECC-BB3D-E1F891C0830D}" type="presParOf" srcId="{9182598A-6092-42B5-9388-6406FBFFD1D8}" destId="{A887770A-F849-4CE7-AD35-8E9FFD552881}" srcOrd="0" destOrd="0" presId="urn:microsoft.com/office/officeart/2005/8/layout/orgChart1"/>
    <dgm:cxn modelId="{B9EEEF2F-B3C0-4918-8835-624AD516F581}" type="presParOf" srcId="{A887770A-F849-4CE7-AD35-8E9FFD552881}" destId="{0CA48696-154F-48CF-999F-4201330B7B73}" srcOrd="0" destOrd="0" presId="urn:microsoft.com/office/officeart/2005/8/layout/orgChart1"/>
    <dgm:cxn modelId="{7B78822D-ED4A-41A9-811A-62A757D60D40}" type="presParOf" srcId="{0CA48696-154F-48CF-999F-4201330B7B73}" destId="{A5D0993B-9101-4BC5-B246-8BD4B27F99F9}" srcOrd="0" destOrd="0" presId="urn:microsoft.com/office/officeart/2005/8/layout/orgChart1"/>
    <dgm:cxn modelId="{5AB24BE4-04D4-4D91-8D7C-DA50746487BF}" type="presParOf" srcId="{0CA48696-154F-48CF-999F-4201330B7B73}" destId="{A24B84B7-9D14-471C-BBE4-CC87C4D18ECF}" srcOrd="1" destOrd="0" presId="urn:microsoft.com/office/officeart/2005/8/layout/orgChart1"/>
    <dgm:cxn modelId="{3CDFE723-9EF4-481A-A687-7D3FBAC10D8E}" type="presParOf" srcId="{A887770A-F849-4CE7-AD35-8E9FFD552881}" destId="{03EFAE35-6E45-49AF-90C1-F32A386CE748}" srcOrd="1" destOrd="0" presId="urn:microsoft.com/office/officeart/2005/8/layout/orgChart1"/>
    <dgm:cxn modelId="{C3AC9829-27FE-48D6-A925-EA76ACD5F046}" type="presParOf" srcId="{03EFAE35-6E45-49AF-90C1-F32A386CE748}" destId="{FEFAB709-89F2-4573-8B7C-554C1041F631}" srcOrd="0" destOrd="0" presId="urn:microsoft.com/office/officeart/2005/8/layout/orgChart1"/>
    <dgm:cxn modelId="{C8EDBDAD-63E0-4A1A-BB72-29C4F550648A}" type="presParOf" srcId="{03EFAE35-6E45-49AF-90C1-F32A386CE748}" destId="{D864131E-3AF5-43F6-8F00-5AB21D291952}" srcOrd="1" destOrd="0" presId="urn:microsoft.com/office/officeart/2005/8/layout/orgChart1"/>
    <dgm:cxn modelId="{A1F116CD-8CF4-4AC0-9786-EABA2C742CF0}" type="presParOf" srcId="{D864131E-3AF5-43F6-8F00-5AB21D291952}" destId="{CF76E141-E5C4-4C35-B551-378B02C652E2}" srcOrd="0" destOrd="0" presId="urn:microsoft.com/office/officeart/2005/8/layout/orgChart1"/>
    <dgm:cxn modelId="{4C568200-EB0B-4001-AFA2-79CFDCA5CF14}" type="presParOf" srcId="{CF76E141-E5C4-4C35-B551-378B02C652E2}" destId="{0BB831D0-8D9B-4228-82A4-DA6C2400A98A}" srcOrd="0" destOrd="0" presId="urn:microsoft.com/office/officeart/2005/8/layout/orgChart1"/>
    <dgm:cxn modelId="{7A8F42DF-CEC1-4018-BDDA-A3C411A9F8C2}" type="presParOf" srcId="{CF76E141-E5C4-4C35-B551-378B02C652E2}" destId="{F28DA0E7-2F15-45DE-A373-99C395E5A41B}" srcOrd="1" destOrd="0" presId="urn:microsoft.com/office/officeart/2005/8/layout/orgChart1"/>
    <dgm:cxn modelId="{EE3C76F8-58F4-4027-85F4-0705E9834971}" type="presParOf" srcId="{D864131E-3AF5-43F6-8F00-5AB21D291952}" destId="{42D6893C-471E-4383-9B50-EA4A19F7AB9E}" srcOrd="1" destOrd="0" presId="urn:microsoft.com/office/officeart/2005/8/layout/orgChart1"/>
    <dgm:cxn modelId="{98645223-2D0E-4E74-A293-5EE3E50E2F68}" type="presParOf" srcId="{D864131E-3AF5-43F6-8F00-5AB21D291952}" destId="{107E04ED-8FA7-4F03-872F-FAE9AB90A52D}" srcOrd="2" destOrd="0" presId="urn:microsoft.com/office/officeart/2005/8/layout/orgChart1"/>
    <dgm:cxn modelId="{E0799D88-BE66-43D9-9F64-88AF931B200B}" type="presParOf" srcId="{03EFAE35-6E45-49AF-90C1-F32A386CE748}" destId="{018494C3-05A3-44B3-8582-F70A8E9854B3}" srcOrd="2" destOrd="0" presId="urn:microsoft.com/office/officeart/2005/8/layout/orgChart1"/>
    <dgm:cxn modelId="{7760D2D8-7E99-47D6-B431-97C8E38D37B7}" type="presParOf" srcId="{03EFAE35-6E45-49AF-90C1-F32A386CE748}" destId="{E9498F9D-D257-455B-9C8B-CF11D7BBF7F5}" srcOrd="3" destOrd="0" presId="urn:microsoft.com/office/officeart/2005/8/layout/orgChart1"/>
    <dgm:cxn modelId="{21ABE284-9D0F-4E27-BCEC-ADCC6413448E}" type="presParOf" srcId="{E9498F9D-D257-455B-9C8B-CF11D7BBF7F5}" destId="{6E4E8B69-81C8-451E-A2BA-2A1948260C4F}" srcOrd="0" destOrd="0" presId="urn:microsoft.com/office/officeart/2005/8/layout/orgChart1"/>
    <dgm:cxn modelId="{CC8D706F-184A-44AB-89F5-7B18282DF3DD}" type="presParOf" srcId="{6E4E8B69-81C8-451E-A2BA-2A1948260C4F}" destId="{D4F27E7D-DC99-4788-BDA7-6FFF43EDE14C}" srcOrd="0" destOrd="0" presId="urn:microsoft.com/office/officeart/2005/8/layout/orgChart1"/>
    <dgm:cxn modelId="{A25639AE-5558-4C11-B883-2D248550D571}" type="presParOf" srcId="{6E4E8B69-81C8-451E-A2BA-2A1948260C4F}" destId="{5C152186-C55E-4A53-8380-B25F1559A133}" srcOrd="1" destOrd="0" presId="urn:microsoft.com/office/officeart/2005/8/layout/orgChart1"/>
    <dgm:cxn modelId="{A546B129-0EA9-4E6E-9E00-3F9AF0AF2AFF}" type="presParOf" srcId="{E9498F9D-D257-455B-9C8B-CF11D7BBF7F5}" destId="{BA46EC8F-60F8-42AC-BEBC-4E6279A402D3}" srcOrd="1" destOrd="0" presId="urn:microsoft.com/office/officeart/2005/8/layout/orgChart1"/>
    <dgm:cxn modelId="{52594F77-D8A5-4968-806F-D6AE1ACF738D}" type="presParOf" srcId="{E9498F9D-D257-455B-9C8B-CF11D7BBF7F5}" destId="{6CD7E38C-D47B-4BD9-9FF2-685004B1250E}" srcOrd="2" destOrd="0" presId="urn:microsoft.com/office/officeart/2005/8/layout/orgChart1"/>
    <dgm:cxn modelId="{379D93A8-27C0-4620-BD52-C24B6F970CB3}" type="presParOf" srcId="{A887770A-F849-4CE7-AD35-8E9FFD552881}" destId="{EC14CE67-BC7F-4711-B2BE-FC3F3A29F10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66B4FB-2A48-41EA-A52E-9177321907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D2477B5-D10F-4066-B594-EBCFFCBCC9C2}">
      <dgm:prSet phldrT="[Text]"/>
      <dgm:spPr/>
      <dgm:t>
        <a:bodyPr/>
        <a:lstStyle/>
        <a:p>
          <a:r>
            <a:rPr lang="en-US" dirty="0"/>
            <a:t>Complexity</a:t>
          </a:r>
        </a:p>
      </dgm:t>
    </dgm:pt>
    <dgm:pt modelId="{2B19F7E0-C5FF-441E-8FC1-F3E99CB24D4A}" type="parTrans" cxnId="{6192EBC2-022F-4508-B988-EB7E608C67DC}">
      <dgm:prSet/>
      <dgm:spPr/>
      <dgm:t>
        <a:bodyPr/>
        <a:lstStyle/>
        <a:p>
          <a:endParaRPr lang="en-US"/>
        </a:p>
      </dgm:t>
    </dgm:pt>
    <dgm:pt modelId="{B933B06A-C6C1-4F1F-B5A7-C6B718E2AB08}" type="sibTrans" cxnId="{6192EBC2-022F-4508-B988-EB7E608C67DC}">
      <dgm:prSet/>
      <dgm:spPr/>
      <dgm:t>
        <a:bodyPr/>
        <a:lstStyle/>
        <a:p>
          <a:endParaRPr lang="en-US"/>
        </a:p>
      </dgm:t>
    </dgm:pt>
    <dgm:pt modelId="{8BE99680-CA7D-4ECF-94F3-84E1291AB0D5}">
      <dgm:prSet phldrT="[Text]"/>
      <dgm:spPr/>
      <dgm:t>
        <a:bodyPr/>
        <a:lstStyle/>
        <a:p>
          <a:r>
            <a:rPr lang="en-US" dirty="0"/>
            <a:t>Too Many Options</a:t>
          </a:r>
        </a:p>
      </dgm:t>
    </dgm:pt>
    <dgm:pt modelId="{9C706E89-88BC-45A5-8C69-1882B1F79A66}" type="parTrans" cxnId="{CF4076E0-1784-440A-B364-14008F499FF7}">
      <dgm:prSet/>
      <dgm:spPr/>
      <dgm:t>
        <a:bodyPr/>
        <a:lstStyle/>
        <a:p>
          <a:endParaRPr lang="en-US"/>
        </a:p>
      </dgm:t>
    </dgm:pt>
    <dgm:pt modelId="{FD644706-C9C0-4996-AFF0-92854ABDFEAB}" type="sibTrans" cxnId="{CF4076E0-1784-440A-B364-14008F499FF7}">
      <dgm:prSet/>
      <dgm:spPr/>
      <dgm:t>
        <a:bodyPr/>
        <a:lstStyle/>
        <a:p>
          <a:endParaRPr lang="en-US"/>
        </a:p>
      </dgm:t>
    </dgm:pt>
    <dgm:pt modelId="{31477E58-CB29-485E-A20E-D9B2FFE9648F}">
      <dgm:prSet phldrT="[Text]"/>
      <dgm:spPr/>
      <dgm:t>
        <a:bodyPr/>
        <a:lstStyle/>
        <a:p>
          <a:r>
            <a:rPr lang="en-US" dirty="0"/>
            <a:t>Lack of Customer Service</a:t>
          </a:r>
        </a:p>
      </dgm:t>
    </dgm:pt>
    <dgm:pt modelId="{DA81AF7A-F7A9-49C3-BDED-F228CAADE5C3}" type="parTrans" cxnId="{1B7D9F0A-7E0D-4CAA-98F8-24608847D473}">
      <dgm:prSet/>
      <dgm:spPr/>
      <dgm:t>
        <a:bodyPr/>
        <a:lstStyle/>
        <a:p>
          <a:endParaRPr lang="en-US"/>
        </a:p>
      </dgm:t>
    </dgm:pt>
    <dgm:pt modelId="{C4FB3CF2-1CD8-4306-B38C-6DD9C73DF213}" type="sibTrans" cxnId="{1B7D9F0A-7E0D-4CAA-98F8-24608847D473}">
      <dgm:prSet/>
      <dgm:spPr/>
      <dgm:t>
        <a:bodyPr/>
        <a:lstStyle/>
        <a:p>
          <a:endParaRPr lang="en-US"/>
        </a:p>
      </dgm:t>
    </dgm:pt>
    <dgm:pt modelId="{9182598A-6092-42B5-9388-6406FBFFD1D8}" type="pres">
      <dgm:prSet presAssocID="{1D66B4FB-2A48-41EA-A52E-917732190731}" presName="hierChild1" presStyleCnt="0">
        <dgm:presLayoutVars>
          <dgm:orgChart val="1"/>
          <dgm:chPref val="1"/>
          <dgm:dir/>
          <dgm:animOne val="branch"/>
          <dgm:animLvl val="lvl"/>
          <dgm:resizeHandles/>
        </dgm:presLayoutVars>
      </dgm:prSet>
      <dgm:spPr/>
    </dgm:pt>
    <dgm:pt modelId="{A887770A-F849-4CE7-AD35-8E9FFD552881}" type="pres">
      <dgm:prSet presAssocID="{DD2477B5-D10F-4066-B594-EBCFFCBCC9C2}" presName="hierRoot1" presStyleCnt="0">
        <dgm:presLayoutVars>
          <dgm:hierBranch val="init"/>
        </dgm:presLayoutVars>
      </dgm:prSet>
      <dgm:spPr/>
    </dgm:pt>
    <dgm:pt modelId="{0CA48696-154F-48CF-999F-4201330B7B73}" type="pres">
      <dgm:prSet presAssocID="{DD2477B5-D10F-4066-B594-EBCFFCBCC9C2}" presName="rootComposite1" presStyleCnt="0"/>
      <dgm:spPr/>
    </dgm:pt>
    <dgm:pt modelId="{A5D0993B-9101-4BC5-B246-8BD4B27F99F9}" type="pres">
      <dgm:prSet presAssocID="{DD2477B5-D10F-4066-B594-EBCFFCBCC9C2}" presName="rootText1" presStyleLbl="node0" presStyleIdx="0" presStyleCnt="1">
        <dgm:presLayoutVars>
          <dgm:chPref val="3"/>
        </dgm:presLayoutVars>
      </dgm:prSet>
      <dgm:spPr/>
    </dgm:pt>
    <dgm:pt modelId="{A24B84B7-9D14-471C-BBE4-CC87C4D18ECF}" type="pres">
      <dgm:prSet presAssocID="{DD2477B5-D10F-4066-B594-EBCFFCBCC9C2}" presName="rootConnector1" presStyleLbl="node1" presStyleIdx="0" presStyleCnt="0"/>
      <dgm:spPr/>
    </dgm:pt>
    <dgm:pt modelId="{03EFAE35-6E45-49AF-90C1-F32A386CE748}" type="pres">
      <dgm:prSet presAssocID="{DD2477B5-D10F-4066-B594-EBCFFCBCC9C2}" presName="hierChild2" presStyleCnt="0"/>
      <dgm:spPr/>
    </dgm:pt>
    <dgm:pt modelId="{FEFAB709-89F2-4573-8B7C-554C1041F631}" type="pres">
      <dgm:prSet presAssocID="{9C706E89-88BC-45A5-8C69-1882B1F79A66}" presName="Name37" presStyleLbl="parChTrans1D2" presStyleIdx="0" presStyleCnt="2"/>
      <dgm:spPr/>
    </dgm:pt>
    <dgm:pt modelId="{D864131E-3AF5-43F6-8F00-5AB21D291952}" type="pres">
      <dgm:prSet presAssocID="{8BE99680-CA7D-4ECF-94F3-84E1291AB0D5}" presName="hierRoot2" presStyleCnt="0">
        <dgm:presLayoutVars>
          <dgm:hierBranch val="init"/>
        </dgm:presLayoutVars>
      </dgm:prSet>
      <dgm:spPr/>
    </dgm:pt>
    <dgm:pt modelId="{CF76E141-E5C4-4C35-B551-378B02C652E2}" type="pres">
      <dgm:prSet presAssocID="{8BE99680-CA7D-4ECF-94F3-84E1291AB0D5}" presName="rootComposite" presStyleCnt="0"/>
      <dgm:spPr/>
    </dgm:pt>
    <dgm:pt modelId="{0BB831D0-8D9B-4228-82A4-DA6C2400A98A}" type="pres">
      <dgm:prSet presAssocID="{8BE99680-CA7D-4ECF-94F3-84E1291AB0D5}" presName="rootText" presStyleLbl="node2" presStyleIdx="0" presStyleCnt="2">
        <dgm:presLayoutVars>
          <dgm:chPref val="3"/>
        </dgm:presLayoutVars>
      </dgm:prSet>
      <dgm:spPr/>
    </dgm:pt>
    <dgm:pt modelId="{F28DA0E7-2F15-45DE-A373-99C395E5A41B}" type="pres">
      <dgm:prSet presAssocID="{8BE99680-CA7D-4ECF-94F3-84E1291AB0D5}" presName="rootConnector" presStyleLbl="node2" presStyleIdx="0" presStyleCnt="2"/>
      <dgm:spPr/>
    </dgm:pt>
    <dgm:pt modelId="{42D6893C-471E-4383-9B50-EA4A19F7AB9E}" type="pres">
      <dgm:prSet presAssocID="{8BE99680-CA7D-4ECF-94F3-84E1291AB0D5}" presName="hierChild4" presStyleCnt="0"/>
      <dgm:spPr/>
    </dgm:pt>
    <dgm:pt modelId="{107E04ED-8FA7-4F03-872F-FAE9AB90A52D}" type="pres">
      <dgm:prSet presAssocID="{8BE99680-CA7D-4ECF-94F3-84E1291AB0D5}" presName="hierChild5" presStyleCnt="0"/>
      <dgm:spPr/>
    </dgm:pt>
    <dgm:pt modelId="{018494C3-05A3-44B3-8582-F70A8E9854B3}" type="pres">
      <dgm:prSet presAssocID="{DA81AF7A-F7A9-49C3-BDED-F228CAADE5C3}" presName="Name37" presStyleLbl="parChTrans1D2" presStyleIdx="1" presStyleCnt="2"/>
      <dgm:spPr/>
    </dgm:pt>
    <dgm:pt modelId="{E9498F9D-D257-455B-9C8B-CF11D7BBF7F5}" type="pres">
      <dgm:prSet presAssocID="{31477E58-CB29-485E-A20E-D9B2FFE9648F}" presName="hierRoot2" presStyleCnt="0">
        <dgm:presLayoutVars>
          <dgm:hierBranch val="init"/>
        </dgm:presLayoutVars>
      </dgm:prSet>
      <dgm:spPr/>
    </dgm:pt>
    <dgm:pt modelId="{6E4E8B69-81C8-451E-A2BA-2A1948260C4F}" type="pres">
      <dgm:prSet presAssocID="{31477E58-CB29-485E-A20E-D9B2FFE9648F}" presName="rootComposite" presStyleCnt="0"/>
      <dgm:spPr/>
    </dgm:pt>
    <dgm:pt modelId="{D4F27E7D-DC99-4788-BDA7-6FFF43EDE14C}" type="pres">
      <dgm:prSet presAssocID="{31477E58-CB29-485E-A20E-D9B2FFE9648F}" presName="rootText" presStyleLbl="node2" presStyleIdx="1" presStyleCnt="2">
        <dgm:presLayoutVars>
          <dgm:chPref val="3"/>
        </dgm:presLayoutVars>
      </dgm:prSet>
      <dgm:spPr/>
    </dgm:pt>
    <dgm:pt modelId="{5C152186-C55E-4A53-8380-B25F1559A133}" type="pres">
      <dgm:prSet presAssocID="{31477E58-CB29-485E-A20E-D9B2FFE9648F}" presName="rootConnector" presStyleLbl="node2" presStyleIdx="1" presStyleCnt="2"/>
      <dgm:spPr/>
    </dgm:pt>
    <dgm:pt modelId="{BA46EC8F-60F8-42AC-BEBC-4E6279A402D3}" type="pres">
      <dgm:prSet presAssocID="{31477E58-CB29-485E-A20E-D9B2FFE9648F}" presName="hierChild4" presStyleCnt="0"/>
      <dgm:spPr/>
    </dgm:pt>
    <dgm:pt modelId="{6CD7E38C-D47B-4BD9-9FF2-685004B1250E}" type="pres">
      <dgm:prSet presAssocID="{31477E58-CB29-485E-A20E-D9B2FFE9648F}" presName="hierChild5" presStyleCnt="0"/>
      <dgm:spPr/>
    </dgm:pt>
    <dgm:pt modelId="{EC14CE67-BC7F-4711-B2BE-FC3F3A29F106}" type="pres">
      <dgm:prSet presAssocID="{DD2477B5-D10F-4066-B594-EBCFFCBCC9C2}" presName="hierChild3" presStyleCnt="0"/>
      <dgm:spPr/>
    </dgm:pt>
  </dgm:ptLst>
  <dgm:cxnLst>
    <dgm:cxn modelId="{D61B7B03-2EC4-45B8-B554-E4F236CFA0D4}" type="presOf" srcId="{31477E58-CB29-485E-A20E-D9B2FFE9648F}" destId="{5C152186-C55E-4A53-8380-B25F1559A133}" srcOrd="1" destOrd="0" presId="urn:microsoft.com/office/officeart/2005/8/layout/orgChart1"/>
    <dgm:cxn modelId="{6192EBC2-022F-4508-B988-EB7E608C67DC}" srcId="{1D66B4FB-2A48-41EA-A52E-917732190731}" destId="{DD2477B5-D10F-4066-B594-EBCFFCBCC9C2}" srcOrd="0" destOrd="0" parTransId="{2B19F7E0-C5FF-441E-8FC1-F3E99CB24D4A}" sibTransId="{B933B06A-C6C1-4F1F-B5A7-C6B718E2AB08}"/>
    <dgm:cxn modelId="{CF4076E0-1784-440A-B364-14008F499FF7}" srcId="{DD2477B5-D10F-4066-B594-EBCFFCBCC9C2}" destId="{8BE99680-CA7D-4ECF-94F3-84E1291AB0D5}" srcOrd="0" destOrd="0" parTransId="{9C706E89-88BC-45A5-8C69-1882B1F79A66}" sibTransId="{FD644706-C9C0-4996-AFF0-92854ABDFEAB}"/>
    <dgm:cxn modelId="{3259D07B-2236-4559-9798-1C2C98E00DEF}" type="presOf" srcId="{DD2477B5-D10F-4066-B594-EBCFFCBCC9C2}" destId="{A5D0993B-9101-4BC5-B246-8BD4B27F99F9}" srcOrd="0" destOrd="0" presId="urn:microsoft.com/office/officeart/2005/8/layout/orgChart1"/>
    <dgm:cxn modelId="{B0288F7B-F80F-47DD-B993-262F4C529EBD}" type="presOf" srcId="{1D66B4FB-2A48-41EA-A52E-917732190731}" destId="{9182598A-6092-42B5-9388-6406FBFFD1D8}" srcOrd="0" destOrd="0" presId="urn:microsoft.com/office/officeart/2005/8/layout/orgChart1"/>
    <dgm:cxn modelId="{5FCC38ED-47BC-40AF-9DD0-C5DFFD1312E0}" type="presOf" srcId="{DA81AF7A-F7A9-49C3-BDED-F228CAADE5C3}" destId="{018494C3-05A3-44B3-8582-F70A8E9854B3}" srcOrd="0" destOrd="0" presId="urn:microsoft.com/office/officeart/2005/8/layout/orgChart1"/>
    <dgm:cxn modelId="{1838E914-66D3-4A4C-A592-5CB3F9287054}" type="presOf" srcId="{8BE99680-CA7D-4ECF-94F3-84E1291AB0D5}" destId="{F28DA0E7-2F15-45DE-A373-99C395E5A41B}" srcOrd="1" destOrd="0" presId="urn:microsoft.com/office/officeart/2005/8/layout/orgChart1"/>
    <dgm:cxn modelId="{1B7D9F0A-7E0D-4CAA-98F8-24608847D473}" srcId="{DD2477B5-D10F-4066-B594-EBCFFCBCC9C2}" destId="{31477E58-CB29-485E-A20E-D9B2FFE9648F}" srcOrd="1" destOrd="0" parTransId="{DA81AF7A-F7A9-49C3-BDED-F228CAADE5C3}" sibTransId="{C4FB3CF2-1CD8-4306-B38C-6DD9C73DF213}"/>
    <dgm:cxn modelId="{D9F94178-0C30-4121-934E-133916956E88}" type="presOf" srcId="{31477E58-CB29-485E-A20E-D9B2FFE9648F}" destId="{D4F27E7D-DC99-4788-BDA7-6FFF43EDE14C}" srcOrd="0" destOrd="0" presId="urn:microsoft.com/office/officeart/2005/8/layout/orgChart1"/>
    <dgm:cxn modelId="{FF46487B-D4E8-4855-977B-6B1FC694BA63}" type="presOf" srcId="{9C706E89-88BC-45A5-8C69-1882B1F79A66}" destId="{FEFAB709-89F2-4573-8B7C-554C1041F631}" srcOrd="0" destOrd="0" presId="urn:microsoft.com/office/officeart/2005/8/layout/orgChart1"/>
    <dgm:cxn modelId="{A6CC9442-FCD5-4C5E-9CAE-06E9402BA3A7}" type="presOf" srcId="{DD2477B5-D10F-4066-B594-EBCFFCBCC9C2}" destId="{A24B84B7-9D14-471C-BBE4-CC87C4D18ECF}" srcOrd="1" destOrd="0" presId="urn:microsoft.com/office/officeart/2005/8/layout/orgChart1"/>
    <dgm:cxn modelId="{AF388BF0-2F2B-4A9A-A344-9382131A498B}" type="presOf" srcId="{8BE99680-CA7D-4ECF-94F3-84E1291AB0D5}" destId="{0BB831D0-8D9B-4228-82A4-DA6C2400A98A}" srcOrd="0" destOrd="0" presId="urn:microsoft.com/office/officeart/2005/8/layout/orgChart1"/>
    <dgm:cxn modelId="{44285238-F86F-4ECC-BB3D-E1F891C0830D}" type="presParOf" srcId="{9182598A-6092-42B5-9388-6406FBFFD1D8}" destId="{A887770A-F849-4CE7-AD35-8E9FFD552881}" srcOrd="0" destOrd="0" presId="urn:microsoft.com/office/officeart/2005/8/layout/orgChart1"/>
    <dgm:cxn modelId="{B9EEEF2F-B3C0-4918-8835-624AD516F581}" type="presParOf" srcId="{A887770A-F849-4CE7-AD35-8E9FFD552881}" destId="{0CA48696-154F-48CF-999F-4201330B7B73}" srcOrd="0" destOrd="0" presId="urn:microsoft.com/office/officeart/2005/8/layout/orgChart1"/>
    <dgm:cxn modelId="{7B78822D-ED4A-41A9-811A-62A757D60D40}" type="presParOf" srcId="{0CA48696-154F-48CF-999F-4201330B7B73}" destId="{A5D0993B-9101-4BC5-B246-8BD4B27F99F9}" srcOrd="0" destOrd="0" presId="urn:microsoft.com/office/officeart/2005/8/layout/orgChart1"/>
    <dgm:cxn modelId="{5AB24BE4-04D4-4D91-8D7C-DA50746487BF}" type="presParOf" srcId="{0CA48696-154F-48CF-999F-4201330B7B73}" destId="{A24B84B7-9D14-471C-BBE4-CC87C4D18ECF}" srcOrd="1" destOrd="0" presId="urn:microsoft.com/office/officeart/2005/8/layout/orgChart1"/>
    <dgm:cxn modelId="{3CDFE723-9EF4-481A-A687-7D3FBAC10D8E}" type="presParOf" srcId="{A887770A-F849-4CE7-AD35-8E9FFD552881}" destId="{03EFAE35-6E45-49AF-90C1-F32A386CE748}" srcOrd="1" destOrd="0" presId="urn:microsoft.com/office/officeart/2005/8/layout/orgChart1"/>
    <dgm:cxn modelId="{C3AC9829-27FE-48D6-A925-EA76ACD5F046}" type="presParOf" srcId="{03EFAE35-6E45-49AF-90C1-F32A386CE748}" destId="{FEFAB709-89F2-4573-8B7C-554C1041F631}" srcOrd="0" destOrd="0" presId="urn:microsoft.com/office/officeart/2005/8/layout/orgChart1"/>
    <dgm:cxn modelId="{C8EDBDAD-63E0-4A1A-BB72-29C4F550648A}" type="presParOf" srcId="{03EFAE35-6E45-49AF-90C1-F32A386CE748}" destId="{D864131E-3AF5-43F6-8F00-5AB21D291952}" srcOrd="1" destOrd="0" presId="urn:microsoft.com/office/officeart/2005/8/layout/orgChart1"/>
    <dgm:cxn modelId="{A1F116CD-8CF4-4AC0-9786-EABA2C742CF0}" type="presParOf" srcId="{D864131E-3AF5-43F6-8F00-5AB21D291952}" destId="{CF76E141-E5C4-4C35-B551-378B02C652E2}" srcOrd="0" destOrd="0" presId="urn:microsoft.com/office/officeart/2005/8/layout/orgChart1"/>
    <dgm:cxn modelId="{4C568200-EB0B-4001-AFA2-79CFDCA5CF14}" type="presParOf" srcId="{CF76E141-E5C4-4C35-B551-378B02C652E2}" destId="{0BB831D0-8D9B-4228-82A4-DA6C2400A98A}" srcOrd="0" destOrd="0" presId="urn:microsoft.com/office/officeart/2005/8/layout/orgChart1"/>
    <dgm:cxn modelId="{7A8F42DF-CEC1-4018-BDDA-A3C411A9F8C2}" type="presParOf" srcId="{CF76E141-E5C4-4C35-B551-378B02C652E2}" destId="{F28DA0E7-2F15-45DE-A373-99C395E5A41B}" srcOrd="1" destOrd="0" presId="urn:microsoft.com/office/officeart/2005/8/layout/orgChart1"/>
    <dgm:cxn modelId="{EE3C76F8-58F4-4027-85F4-0705E9834971}" type="presParOf" srcId="{D864131E-3AF5-43F6-8F00-5AB21D291952}" destId="{42D6893C-471E-4383-9B50-EA4A19F7AB9E}" srcOrd="1" destOrd="0" presId="urn:microsoft.com/office/officeart/2005/8/layout/orgChart1"/>
    <dgm:cxn modelId="{98645223-2D0E-4E74-A293-5EE3E50E2F68}" type="presParOf" srcId="{D864131E-3AF5-43F6-8F00-5AB21D291952}" destId="{107E04ED-8FA7-4F03-872F-FAE9AB90A52D}" srcOrd="2" destOrd="0" presId="urn:microsoft.com/office/officeart/2005/8/layout/orgChart1"/>
    <dgm:cxn modelId="{E0799D88-BE66-43D9-9F64-88AF931B200B}" type="presParOf" srcId="{03EFAE35-6E45-49AF-90C1-F32A386CE748}" destId="{018494C3-05A3-44B3-8582-F70A8E9854B3}" srcOrd="2" destOrd="0" presId="urn:microsoft.com/office/officeart/2005/8/layout/orgChart1"/>
    <dgm:cxn modelId="{7760D2D8-7E99-47D6-B431-97C8E38D37B7}" type="presParOf" srcId="{03EFAE35-6E45-49AF-90C1-F32A386CE748}" destId="{E9498F9D-D257-455B-9C8B-CF11D7BBF7F5}" srcOrd="3" destOrd="0" presId="urn:microsoft.com/office/officeart/2005/8/layout/orgChart1"/>
    <dgm:cxn modelId="{21ABE284-9D0F-4E27-BCEC-ADCC6413448E}" type="presParOf" srcId="{E9498F9D-D257-455B-9C8B-CF11D7BBF7F5}" destId="{6E4E8B69-81C8-451E-A2BA-2A1948260C4F}" srcOrd="0" destOrd="0" presId="urn:microsoft.com/office/officeart/2005/8/layout/orgChart1"/>
    <dgm:cxn modelId="{CC8D706F-184A-44AB-89F5-7B18282DF3DD}" type="presParOf" srcId="{6E4E8B69-81C8-451E-A2BA-2A1948260C4F}" destId="{D4F27E7D-DC99-4788-BDA7-6FFF43EDE14C}" srcOrd="0" destOrd="0" presId="urn:microsoft.com/office/officeart/2005/8/layout/orgChart1"/>
    <dgm:cxn modelId="{A25639AE-5558-4C11-B883-2D248550D571}" type="presParOf" srcId="{6E4E8B69-81C8-451E-A2BA-2A1948260C4F}" destId="{5C152186-C55E-4A53-8380-B25F1559A133}" srcOrd="1" destOrd="0" presId="urn:microsoft.com/office/officeart/2005/8/layout/orgChart1"/>
    <dgm:cxn modelId="{A546B129-0EA9-4E6E-9E00-3F9AF0AF2AFF}" type="presParOf" srcId="{E9498F9D-D257-455B-9C8B-CF11D7BBF7F5}" destId="{BA46EC8F-60F8-42AC-BEBC-4E6279A402D3}" srcOrd="1" destOrd="0" presId="urn:microsoft.com/office/officeart/2005/8/layout/orgChart1"/>
    <dgm:cxn modelId="{52594F77-D8A5-4968-806F-D6AE1ACF738D}" type="presParOf" srcId="{E9498F9D-D257-455B-9C8B-CF11D7BBF7F5}" destId="{6CD7E38C-D47B-4BD9-9FF2-685004B1250E}" srcOrd="2" destOrd="0" presId="urn:microsoft.com/office/officeart/2005/8/layout/orgChart1"/>
    <dgm:cxn modelId="{379D93A8-27C0-4620-BD52-C24B6F970CB3}" type="presParOf" srcId="{A887770A-F849-4CE7-AD35-8E9FFD552881}" destId="{EC14CE67-BC7F-4711-B2BE-FC3F3A29F10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66B4FB-2A48-41EA-A52E-9177321907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D2477B5-D10F-4066-B594-EBCFFCBCC9C2}">
      <dgm:prSet phldrT="[Text]"/>
      <dgm:spPr/>
      <dgm:t>
        <a:bodyPr/>
        <a:lstStyle/>
        <a:p>
          <a:r>
            <a:rPr lang="en-US" dirty="0"/>
            <a:t>Complexity</a:t>
          </a:r>
        </a:p>
      </dgm:t>
    </dgm:pt>
    <dgm:pt modelId="{2B19F7E0-C5FF-441E-8FC1-F3E99CB24D4A}" type="parTrans" cxnId="{6192EBC2-022F-4508-B988-EB7E608C67DC}">
      <dgm:prSet/>
      <dgm:spPr/>
      <dgm:t>
        <a:bodyPr/>
        <a:lstStyle/>
        <a:p>
          <a:endParaRPr lang="en-US"/>
        </a:p>
      </dgm:t>
    </dgm:pt>
    <dgm:pt modelId="{B933B06A-C6C1-4F1F-B5A7-C6B718E2AB08}" type="sibTrans" cxnId="{6192EBC2-022F-4508-B988-EB7E608C67DC}">
      <dgm:prSet/>
      <dgm:spPr/>
      <dgm:t>
        <a:bodyPr/>
        <a:lstStyle/>
        <a:p>
          <a:endParaRPr lang="en-US"/>
        </a:p>
      </dgm:t>
    </dgm:pt>
    <dgm:pt modelId="{8BE99680-CA7D-4ECF-94F3-84E1291AB0D5}">
      <dgm:prSet phldrT="[Text]"/>
      <dgm:spPr/>
      <dgm:t>
        <a:bodyPr/>
        <a:lstStyle/>
        <a:p>
          <a:r>
            <a:rPr lang="en-US" dirty="0"/>
            <a:t>Too Many Options</a:t>
          </a:r>
        </a:p>
      </dgm:t>
    </dgm:pt>
    <dgm:pt modelId="{9C706E89-88BC-45A5-8C69-1882B1F79A66}" type="parTrans" cxnId="{CF4076E0-1784-440A-B364-14008F499FF7}">
      <dgm:prSet/>
      <dgm:spPr/>
      <dgm:t>
        <a:bodyPr/>
        <a:lstStyle/>
        <a:p>
          <a:endParaRPr lang="en-US"/>
        </a:p>
      </dgm:t>
    </dgm:pt>
    <dgm:pt modelId="{FD644706-C9C0-4996-AFF0-92854ABDFEAB}" type="sibTrans" cxnId="{CF4076E0-1784-440A-B364-14008F499FF7}">
      <dgm:prSet/>
      <dgm:spPr/>
      <dgm:t>
        <a:bodyPr/>
        <a:lstStyle/>
        <a:p>
          <a:endParaRPr lang="en-US"/>
        </a:p>
      </dgm:t>
    </dgm:pt>
    <dgm:pt modelId="{31477E58-CB29-485E-A20E-D9B2FFE9648F}">
      <dgm:prSet phldrT="[Text]"/>
      <dgm:spPr/>
      <dgm:t>
        <a:bodyPr/>
        <a:lstStyle/>
        <a:p>
          <a:r>
            <a:rPr lang="en-US" dirty="0"/>
            <a:t>Lack of Customer Service</a:t>
          </a:r>
        </a:p>
      </dgm:t>
    </dgm:pt>
    <dgm:pt modelId="{DA81AF7A-F7A9-49C3-BDED-F228CAADE5C3}" type="parTrans" cxnId="{1B7D9F0A-7E0D-4CAA-98F8-24608847D473}">
      <dgm:prSet/>
      <dgm:spPr/>
      <dgm:t>
        <a:bodyPr/>
        <a:lstStyle/>
        <a:p>
          <a:endParaRPr lang="en-US"/>
        </a:p>
      </dgm:t>
    </dgm:pt>
    <dgm:pt modelId="{C4FB3CF2-1CD8-4306-B38C-6DD9C73DF213}" type="sibTrans" cxnId="{1B7D9F0A-7E0D-4CAA-98F8-24608847D473}">
      <dgm:prSet/>
      <dgm:spPr/>
      <dgm:t>
        <a:bodyPr/>
        <a:lstStyle/>
        <a:p>
          <a:endParaRPr lang="en-US"/>
        </a:p>
      </dgm:t>
    </dgm:pt>
    <dgm:pt modelId="{9182598A-6092-42B5-9388-6406FBFFD1D8}" type="pres">
      <dgm:prSet presAssocID="{1D66B4FB-2A48-41EA-A52E-917732190731}" presName="hierChild1" presStyleCnt="0">
        <dgm:presLayoutVars>
          <dgm:orgChart val="1"/>
          <dgm:chPref val="1"/>
          <dgm:dir/>
          <dgm:animOne val="branch"/>
          <dgm:animLvl val="lvl"/>
          <dgm:resizeHandles/>
        </dgm:presLayoutVars>
      </dgm:prSet>
      <dgm:spPr/>
    </dgm:pt>
    <dgm:pt modelId="{A887770A-F849-4CE7-AD35-8E9FFD552881}" type="pres">
      <dgm:prSet presAssocID="{DD2477B5-D10F-4066-B594-EBCFFCBCC9C2}" presName="hierRoot1" presStyleCnt="0">
        <dgm:presLayoutVars>
          <dgm:hierBranch val="init"/>
        </dgm:presLayoutVars>
      </dgm:prSet>
      <dgm:spPr/>
    </dgm:pt>
    <dgm:pt modelId="{0CA48696-154F-48CF-999F-4201330B7B73}" type="pres">
      <dgm:prSet presAssocID="{DD2477B5-D10F-4066-B594-EBCFFCBCC9C2}" presName="rootComposite1" presStyleCnt="0"/>
      <dgm:spPr/>
    </dgm:pt>
    <dgm:pt modelId="{A5D0993B-9101-4BC5-B246-8BD4B27F99F9}" type="pres">
      <dgm:prSet presAssocID="{DD2477B5-D10F-4066-B594-EBCFFCBCC9C2}" presName="rootText1" presStyleLbl="node0" presStyleIdx="0" presStyleCnt="1">
        <dgm:presLayoutVars>
          <dgm:chPref val="3"/>
        </dgm:presLayoutVars>
      </dgm:prSet>
      <dgm:spPr/>
    </dgm:pt>
    <dgm:pt modelId="{A24B84B7-9D14-471C-BBE4-CC87C4D18ECF}" type="pres">
      <dgm:prSet presAssocID="{DD2477B5-D10F-4066-B594-EBCFFCBCC9C2}" presName="rootConnector1" presStyleLbl="node1" presStyleIdx="0" presStyleCnt="0"/>
      <dgm:spPr/>
    </dgm:pt>
    <dgm:pt modelId="{03EFAE35-6E45-49AF-90C1-F32A386CE748}" type="pres">
      <dgm:prSet presAssocID="{DD2477B5-D10F-4066-B594-EBCFFCBCC9C2}" presName="hierChild2" presStyleCnt="0"/>
      <dgm:spPr/>
    </dgm:pt>
    <dgm:pt modelId="{FEFAB709-89F2-4573-8B7C-554C1041F631}" type="pres">
      <dgm:prSet presAssocID="{9C706E89-88BC-45A5-8C69-1882B1F79A66}" presName="Name37" presStyleLbl="parChTrans1D2" presStyleIdx="0" presStyleCnt="2"/>
      <dgm:spPr/>
    </dgm:pt>
    <dgm:pt modelId="{D864131E-3AF5-43F6-8F00-5AB21D291952}" type="pres">
      <dgm:prSet presAssocID="{8BE99680-CA7D-4ECF-94F3-84E1291AB0D5}" presName="hierRoot2" presStyleCnt="0">
        <dgm:presLayoutVars>
          <dgm:hierBranch val="init"/>
        </dgm:presLayoutVars>
      </dgm:prSet>
      <dgm:spPr/>
    </dgm:pt>
    <dgm:pt modelId="{CF76E141-E5C4-4C35-B551-378B02C652E2}" type="pres">
      <dgm:prSet presAssocID="{8BE99680-CA7D-4ECF-94F3-84E1291AB0D5}" presName="rootComposite" presStyleCnt="0"/>
      <dgm:spPr/>
    </dgm:pt>
    <dgm:pt modelId="{0BB831D0-8D9B-4228-82A4-DA6C2400A98A}" type="pres">
      <dgm:prSet presAssocID="{8BE99680-CA7D-4ECF-94F3-84E1291AB0D5}" presName="rootText" presStyleLbl="node2" presStyleIdx="0" presStyleCnt="2">
        <dgm:presLayoutVars>
          <dgm:chPref val="3"/>
        </dgm:presLayoutVars>
      </dgm:prSet>
      <dgm:spPr/>
    </dgm:pt>
    <dgm:pt modelId="{F28DA0E7-2F15-45DE-A373-99C395E5A41B}" type="pres">
      <dgm:prSet presAssocID="{8BE99680-CA7D-4ECF-94F3-84E1291AB0D5}" presName="rootConnector" presStyleLbl="node2" presStyleIdx="0" presStyleCnt="2"/>
      <dgm:spPr/>
    </dgm:pt>
    <dgm:pt modelId="{42D6893C-471E-4383-9B50-EA4A19F7AB9E}" type="pres">
      <dgm:prSet presAssocID="{8BE99680-CA7D-4ECF-94F3-84E1291AB0D5}" presName="hierChild4" presStyleCnt="0"/>
      <dgm:spPr/>
    </dgm:pt>
    <dgm:pt modelId="{107E04ED-8FA7-4F03-872F-FAE9AB90A52D}" type="pres">
      <dgm:prSet presAssocID="{8BE99680-CA7D-4ECF-94F3-84E1291AB0D5}" presName="hierChild5" presStyleCnt="0"/>
      <dgm:spPr/>
    </dgm:pt>
    <dgm:pt modelId="{018494C3-05A3-44B3-8582-F70A8E9854B3}" type="pres">
      <dgm:prSet presAssocID="{DA81AF7A-F7A9-49C3-BDED-F228CAADE5C3}" presName="Name37" presStyleLbl="parChTrans1D2" presStyleIdx="1" presStyleCnt="2"/>
      <dgm:spPr/>
    </dgm:pt>
    <dgm:pt modelId="{E9498F9D-D257-455B-9C8B-CF11D7BBF7F5}" type="pres">
      <dgm:prSet presAssocID="{31477E58-CB29-485E-A20E-D9B2FFE9648F}" presName="hierRoot2" presStyleCnt="0">
        <dgm:presLayoutVars>
          <dgm:hierBranch val="init"/>
        </dgm:presLayoutVars>
      </dgm:prSet>
      <dgm:spPr/>
    </dgm:pt>
    <dgm:pt modelId="{6E4E8B69-81C8-451E-A2BA-2A1948260C4F}" type="pres">
      <dgm:prSet presAssocID="{31477E58-CB29-485E-A20E-D9B2FFE9648F}" presName="rootComposite" presStyleCnt="0"/>
      <dgm:spPr/>
    </dgm:pt>
    <dgm:pt modelId="{D4F27E7D-DC99-4788-BDA7-6FFF43EDE14C}" type="pres">
      <dgm:prSet presAssocID="{31477E58-CB29-485E-A20E-D9B2FFE9648F}" presName="rootText" presStyleLbl="node2" presStyleIdx="1" presStyleCnt="2">
        <dgm:presLayoutVars>
          <dgm:chPref val="3"/>
        </dgm:presLayoutVars>
      </dgm:prSet>
      <dgm:spPr/>
    </dgm:pt>
    <dgm:pt modelId="{5C152186-C55E-4A53-8380-B25F1559A133}" type="pres">
      <dgm:prSet presAssocID="{31477E58-CB29-485E-A20E-D9B2FFE9648F}" presName="rootConnector" presStyleLbl="node2" presStyleIdx="1" presStyleCnt="2"/>
      <dgm:spPr/>
    </dgm:pt>
    <dgm:pt modelId="{BA46EC8F-60F8-42AC-BEBC-4E6279A402D3}" type="pres">
      <dgm:prSet presAssocID="{31477E58-CB29-485E-A20E-D9B2FFE9648F}" presName="hierChild4" presStyleCnt="0"/>
      <dgm:spPr/>
    </dgm:pt>
    <dgm:pt modelId="{6CD7E38C-D47B-4BD9-9FF2-685004B1250E}" type="pres">
      <dgm:prSet presAssocID="{31477E58-CB29-485E-A20E-D9B2FFE9648F}" presName="hierChild5" presStyleCnt="0"/>
      <dgm:spPr/>
    </dgm:pt>
    <dgm:pt modelId="{EC14CE67-BC7F-4711-B2BE-FC3F3A29F106}" type="pres">
      <dgm:prSet presAssocID="{DD2477B5-D10F-4066-B594-EBCFFCBCC9C2}" presName="hierChild3" presStyleCnt="0"/>
      <dgm:spPr/>
    </dgm:pt>
  </dgm:ptLst>
  <dgm:cxnLst>
    <dgm:cxn modelId="{D61B7B03-2EC4-45B8-B554-E4F236CFA0D4}" type="presOf" srcId="{31477E58-CB29-485E-A20E-D9B2FFE9648F}" destId="{5C152186-C55E-4A53-8380-B25F1559A133}" srcOrd="1" destOrd="0" presId="urn:microsoft.com/office/officeart/2005/8/layout/orgChart1"/>
    <dgm:cxn modelId="{6192EBC2-022F-4508-B988-EB7E608C67DC}" srcId="{1D66B4FB-2A48-41EA-A52E-917732190731}" destId="{DD2477B5-D10F-4066-B594-EBCFFCBCC9C2}" srcOrd="0" destOrd="0" parTransId="{2B19F7E0-C5FF-441E-8FC1-F3E99CB24D4A}" sibTransId="{B933B06A-C6C1-4F1F-B5A7-C6B718E2AB08}"/>
    <dgm:cxn modelId="{CF4076E0-1784-440A-B364-14008F499FF7}" srcId="{DD2477B5-D10F-4066-B594-EBCFFCBCC9C2}" destId="{8BE99680-CA7D-4ECF-94F3-84E1291AB0D5}" srcOrd="0" destOrd="0" parTransId="{9C706E89-88BC-45A5-8C69-1882B1F79A66}" sibTransId="{FD644706-C9C0-4996-AFF0-92854ABDFEAB}"/>
    <dgm:cxn modelId="{3259D07B-2236-4559-9798-1C2C98E00DEF}" type="presOf" srcId="{DD2477B5-D10F-4066-B594-EBCFFCBCC9C2}" destId="{A5D0993B-9101-4BC5-B246-8BD4B27F99F9}" srcOrd="0" destOrd="0" presId="urn:microsoft.com/office/officeart/2005/8/layout/orgChart1"/>
    <dgm:cxn modelId="{B0288F7B-F80F-47DD-B993-262F4C529EBD}" type="presOf" srcId="{1D66B4FB-2A48-41EA-A52E-917732190731}" destId="{9182598A-6092-42B5-9388-6406FBFFD1D8}" srcOrd="0" destOrd="0" presId="urn:microsoft.com/office/officeart/2005/8/layout/orgChart1"/>
    <dgm:cxn modelId="{5FCC38ED-47BC-40AF-9DD0-C5DFFD1312E0}" type="presOf" srcId="{DA81AF7A-F7A9-49C3-BDED-F228CAADE5C3}" destId="{018494C3-05A3-44B3-8582-F70A8E9854B3}" srcOrd="0" destOrd="0" presId="urn:microsoft.com/office/officeart/2005/8/layout/orgChart1"/>
    <dgm:cxn modelId="{1838E914-66D3-4A4C-A592-5CB3F9287054}" type="presOf" srcId="{8BE99680-CA7D-4ECF-94F3-84E1291AB0D5}" destId="{F28DA0E7-2F15-45DE-A373-99C395E5A41B}" srcOrd="1" destOrd="0" presId="urn:microsoft.com/office/officeart/2005/8/layout/orgChart1"/>
    <dgm:cxn modelId="{1B7D9F0A-7E0D-4CAA-98F8-24608847D473}" srcId="{DD2477B5-D10F-4066-B594-EBCFFCBCC9C2}" destId="{31477E58-CB29-485E-A20E-D9B2FFE9648F}" srcOrd="1" destOrd="0" parTransId="{DA81AF7A-F7A9-49C3-BDED-F228CAADE5C3}" sibTransId="{C4FB3CF2-1CD8-4306-B38C-6DD9C73DF213}"/>
    <dgm:cxn modelId="{D9F94178-0C30-4121-934E-133916956E88}" type="presOf" srcId="{31477E58-CB29-485E-A20E-D9B2FFE9648F}" destId="{D4F27E7D-DC99-4788-BDA7-6FFF43EDE14C}" srcOrd="0" destOrd="0" presId="urn:microsoft.com/office/officeart/2005/8/layout/orgChart1"/>
    <dgm:cxn modelId="{FF46487B-D4E8-4855-977B-6B1FC694BA63}" type="presOf" srcId="{9C706E89-88BC-45A5-8C69-1882B1F79A66}" destId="{FEFAB709-89F2-4573-8B7C-554C1041F631}" srcOrd="0" destOrd="0" presId="urn:microsoft.com/office/officeart/2005/8/layout/orgChart1"/>
    <dgm:cxn modelId="{A6CC9442-FCD5-4C5E-9CAE-06E9402BA3A7}" type="presOf" srcId="{DD2477B5-D10F-4066-B594-EBCFFCBCC9C2}" destId="{A24B84B7-9D14-471C-BBE4-CC87C4D18ECF}" srcOrd="1" destOrd="0" presId="urn:microsoft.com/office/officeart/2005/8/layout/orgChart1"/>
    <dgm:cxn modelId="{AF388BF0-2F2B-4A9A-A344-9382131A498B}" type="presOf" srcId="{8BE99680-CA7D-4ECF-94F3-84E1291AB0D5}" destId="{0BB831D0-8D9B-4228-82A4-DA6C2400A98A}" srcOrd="0" destOrd="0" presId="urn:microsoft.com/office/officeart/2005/8/layout/orgChart1"/>
    <dgm:cxn modelId="{44285238-F86F-4ECC-BB3D-E1F891C0830D}" type="presParOf" srcId="{9182598A-6092-42B5-9388-6406FBFFD1D8}" destId="{A887770A-F849-4CE7-AD35-8E9FFD552881}" srcOrd="0" destOrd="0" presId="urn:microsoft.com/office/officeart/2005/8/layout/orgChart1"/>
    <dgm:cxn modelId="{B9EEEF2F-B3C0-4918-8835-624AD516F581}" type="presParOf" srcId="{A887770A-F849-4CE7-AD35-8E9FFD552881}" destId="{0CA48696-154F-48CF-999F-4201330B7B73}" srcOrd="0" destOrd="0" presId="urn:microsoft.com/office/officeart/2005/8/layout/orgChart1"/>
    <dgm:cxn modelId="{7B78822D-ED4A-41A9-811A-62A757D60D40}" type="presParOf" srcId="{0CA48696-154F-48CF-999F-4201330B7B73}" destId="{A5D0993B-9101-4BC5-B246-8BD4B27F99F9}" srcOrd="0" destOrd="0" presId="urn:microsoft.com/office/officeart/2005/8/layout/orgChart1"/>
    <dgm:cxn modelId="{5AB24BE4-04D4-4D91-8D7C-DA50746487BF}" type="presParOf" srcId="{0CA48696-154F-48CF-999F-4201330B7B73}" destId="{A24B84B7-9D14-471C-BBE4-CC87C4D18ECF}" srcOrd="1" destOrd="0" presId="urn:microsoft.com/office/officeart/2005/8/layout/orgChart1"/>
    <dgm:cxn modelId="{3CDFE723-9EF4-481A-A687-7D3FBAC10D8E}" type="presParOf" srcId="{A887770A-F849-4CE7-AD35-8E9FFD552881}" destId="{03EFAE35-6E45-49AF-90C1-F32A386CE748}" srcOrd="1" destOrd="0" presId="urn:microsoft.com/office/officeart/2005/8/layout/orgChart1"/>
    <dgm:cxn modelId="{C3AC9829-27FE-48D6-A925-EA76ACD5F046}" type="presParOf" srcId="{03EFAE35-6E45-49AF-90C1-F32A386CE748}" destId="{FEFAB709-89F2-4573-8B7C-554C1041F631}" srcOrd="0" destOrd="0" presId="urn:microsoft.com/office/officeart/2005/8/layout/orgChart1"/>
    <dgm:cxn modelId="{C8EDBDAD-63E0-4A1A-BB72-29C4F550648A}" type="presParOf" srcId="{03EFAE35-6E45-49AF-90C1-F32A386CE748}" destId="{D864131E-3AF5-43F6-8F00-5AB21D291952}" srcOrd="1" destOrd="0" presId="urn:microsoft.com/office/officeart/2005/8/layout/orgChart1"/>
    <dgm:cxn modelId="{A1F116CD-8CF4-4AC0-9786-EABA2C742CF0}" type="presParOf" srcId="{D864131E-3AF5-43F6-8F00-5AB21D291952}" destId="{CF76E141-E5C4-4C35-B551-378B02C652E2}" srcOrd="0" destOrd="0" presId="urn:microsoft.com/office/officeart/2005/8/layout/orgChart1"/>
    <dgm:cxn modelId="{4C568200-EB0B-4001-AFA2-79CFDCA5CF14}" type="presParOf" srcId="{CF76E141-E5C4-4C35-B551-378B02C652E2}" destId="{0BB831D0-8D9B-4228-82A4-DA6C2400A98A}" srcOrd="0" destOrd="0" presId="urn:microsoft.com/office/officeart/2005/8/layout/orgChart1"/>
    <dgm:cxn modelId="{7A8F42DF-CEC1-4018-BDDA-A3C411A9F8C2}" type="presParOf" srcId="{CF76E141-E5C4-4C35-B551-378B02C652E2}" destId="{F28DA0E7-2F15-45DE-A373-99C395E5A41B}" srcOrd="1" destOrd="0" presId="urn:microsoft.com/office/officeart/2005/8/layout/orgChart1"/>
    <dgm:cxn modelId="{EE3C76F8-58F4-4027-85F4-0705E9834971}" type="presParOf" srcId="{D864131E-3AF5-43F6-8F00-5AB21D291952}" destId="{42D6893C-471E-4383-9B50-EA4A19F7AB9E}" srcOrd="1" destOrd="0" presId="urn:microsoft.com/office/officeart/2005/8/layout/orgChart1"/>
    <dgm:cxn modelId="{98645223-2D0E-4E74-A293-5EE3E50E2F68}" type="presParOf" srcId="{D864131E-3AF5-43F6-8F00-5AB21D291952}" destId="{107E04ED-8FA7-4F03-872F-FAE9AB90A52D}" srcOrd="2" destOrd="0" presId="urn:microsoft.com/office/officeart/2005/8/layout/orgChart1"/>
    <dgm:cxn modelId="{E0799D88-BE66-43D9-9F64-88AF931B200B}" type="presParOf" srcId="{03EFAE35-6E45-49AF-90C1-F32A386CE748}" destId="{018494C3-05A3-44B3-8582-F70A8E9854B3}" srcOrd="2" destOrd="0" presId="urn:microsoft.com/office/officeart/2005/8/layout/orgChart1"/>
    <dgm:cxn modelId="{7760D2D8-7E99-47D6-B431-97C8E38D37B7}" type="presParOf" srcId="{03EFAE35-6E45-49AF-90C1-F32A386CE748}" destId="{E9498F9D-D257-455B-9C8B-CF11D7BBF7F5}" srcOrd="3" destOrd="0" presId="urn:microsoft.com/office/officeart/2005/8/layout/orgChart1"/>
    <dgm:cxn modelId="{21ABE284-9D0F-4E27-BCEC-ADCC6413448E}" type="presParOf" srcId="{E9498F9D-D257-455B-9C8B-CF11D7BBF7F5}" destId="{6E4E8B69-81C8-451E-A2BA-2A1948260C4F}" srcOrd="0" destOrd="0" presId="urn:microsoft.com/office/officeart/2005/8/layout/orgChart1"/>
    <dgm:cxn modelId="{CC8D706F-184A-44AB-89F5-7B18282DF3DD}" type="presParOf" srcId="{6E4E8B69-81C8-451E-A2BA-2A1948260C4F}" destId="{D4F27E7D-DC99-4788-BDA7-6FFF43EDE14C}" srcOrd="0" destOrd="0" presId="urn:microsoft.com/office/officeart/2005/8/layout/orgChart1"/>
    <dgm:cxn modelId="{A25639AE-5558-4C11-B883-2D248550D571}" type="presParOf" srcId="{6E4E8B69-81C8-451E-A2BA-2A1948260C4F}" destId="{5C152186-C55E-4A53-8380-B25F1559A133}" srcOrd="1" destOrd="0" presId="urn:microsoft.com/office/officeart/2005/8/layout/orgChart1"/>
    <dgm:cxn modelId="{A546B129-0EA9-4E6E-9E00-3F9AF0AF2AFF}" type="presParOf" srcId="{E9498F9D-D257-455B-9C8B-CF11D7BBF7F5}" destId="{BA46EC8F-60F8-42AC-BEBC-4E6279A402D3}" srcOrd="1" destOrd="0" presId="urn:microsoft.com/office/officeart/2005/8/layout/orgChart1"/>
    <dgm:cxn modelId="{52594F77-D8A5-4968-806F-D6AE1ACF738D}" type="presParOf" srcId="{E9498F9D-D257-455B-9C8B-CF11D7BBF7F5}" destId="{6CD7E38C-D47B-4BD9-9FF2-685004B1250E}" srcOrd="2" destOrd="0" presId="urn:microsoft.com/office/officeart/2005/8/layout/orgChart1"/>
    <dgm:cxn modelId="{379D93A8-27C0-4620-BD52-C24B6F970CB3}" type="presParOf" srcId="{A887770A-F849-4CE7-AD35-8E9FFD552881}" destId="{EC14CE67-BC7F-4711-B2BE-FC3F3A29F10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494C3-05A3-44B3-8582-F70A8E9854B3}">
      <dsp:nvSpPr>
        <dsp:cNvPr id="0" name=""/>
        <dsp:cNvSpPr/>
      </dsp:nvSpPr>
      <dsp:spPr>
        <a:xfrm>
          <a:off x="1943100" y="1447202"/>
          <a:ext cx="1063356" cy="369098"/>
        </a:xfrm>
        <a:custGeom>
          <a:avLst/>
          <a:gdLst/>
          <a:ahLst/>
          <a:cxnLst/>
          <a:rect l="0" t="0" r="0" b="0"/>
          <a:pathLst>
            <a:path>
              <a:moveTo>
                <a:pt x="0" y="0"/>
              </a:moveTo>
              <a:lnTo>
                <a:pt x="0" y="184549"/>
              </a:lnTo>
              <a:lnTo>
                <a:pt x="1063356" y="184549"/>
              </a:lnTo>
              <a:lnTo>
                <a:pt x="1063356" y="3690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FAB709-89F2-4573-8B7C-554C1041F631}">
      <dsp:nvSpPr>
        <dsp:cNvPr id="0" name=""/>
        <dsp:cNvSpPr/>
      </dsp:nvSpPr>
      <dsp:spPr>
        <a:xfrm>
          <a:off x="879743" y="1447202"/>
          <a:ext cx="1063356" cy="369098"/>
        </a:xfrm>
        <a:custGeom>
          <a:avLst/>
          <a:gdLst/>
          <a:ahLst/>
          <a:cxnLst/>
          <a:rect l="0" t="0" r="0" b="0"/>
          <a:pathLst>
            <a:path>
              <a:moveTo>
                <a:pt x="1063356" y="0"/>
              </a:moveTo>
              <a:lnTo>
                <a:pt x="1063356" y="184549"/>
              </a:lnTo>
              <a:lnTo>
                <a:pt x="0" y="184549"/>
              </a:lnTo>
              <a:lnTo>
                <a:pt x="0" y="3690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D0993B-9101-4BC5-B246-8BD4B27F99F9}">
      <dsp:nvSpPr>
        <dsp:cNvPr id="0" name=""/>
        <dsp:cNvSpPr/>
      </dsp:nvSpPr>
      <dsp:spPr>
        <a:xfrm>
          <a:off x="1064293" y="568395"/>
          <a:ext cx="1757613" cy="878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Complexity</a:t>
          </a:r>
        </a:p>
      </dsp:txBody>
      <dsp:txXfrm>
        <a:off x="1064293" y="568395"/>
        <a:ext cx="1757613" cy="878806"/>
      </dsp:txXfrm>
    </dsp:sp>
    <dsp:sp modelId="{0BB831D0-8D9B-4228-82A4-DA6C2400A98A}">
      <dsp:nvSpPr>
        <dsp:cNvPr id="0" name=""/>
        <dsp:cNvSpPr/>
      </dsp:nvSpPr>
      <dsp:spPr>
        <a:xfrm>
          <a:off x="936" y="1816301"/>
          <a:ext cx="1757613" cy="878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Too Many Options</a:t>
          </a:r>
        </a:p>
      </dsp:txBody>
      <dsp:txXfrm>
        <a:off x="936" y="1816301"/>
        <a:ext cx="1757613" cy="878806"/>
      </dsp:txXfrm>
    </dsp:sp>
    <dsp:sp modelId="{D4F27E7D-DC99-4788-BDA7-6FFF43EDE14C}">
      <dsp:nvSpPr>
        <dsp:cNvPr id="0" name=""/>
        <dsp:cNvSpPr/>
      </dsp:nvSpPr>
      <dsp:spPr>
        <a:xfrm>
          <a:off x="2127649" y="1816301"/>
          <a:ext cx="1757613" cy="878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Lack of Customer Service</a:t>
          </a:r>
        </a:p>
      </dsp:txBody>
      <dsp:txXfrm>
        <a:off x="2127649" y="1816301"/>
        <a:ext cx="1757613" cy="8788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494C3-05A3-44B3-8582-F70A8E9854B3}">
      <dsp:nvSpPr>
        <dsp:cNvPr id="0" name=""/>
        <dsp:cNvSpPr/>
      </dsp:nvSpPr>
      <dsp:spPr>
        <a:xfrm>
          <a:off x="1943100" y="1447202"/>
          <a:ext cx="1063356" cy="369098"/>
        </a:xfrm>
        <a:custGeom>
          <a:avLst/>
          <a:gdLst/>
          <a:ahLst/>
          <a:cxnLst/>
          <a:rect l="0" t="0" r="0" b="0"/>
          <a:pathLst>
            <a:path>
              <a:moveTo>
                <a:pt x="0" y="0"/>
              </a:moveTo>
              <a:lnTo>
                <a:pt x="0" y="184549"/>
              </a:lnTo>
              <a:lnTo>
                <a:pt x="1063356" y="184549"/>
              </a:lnTo>
              <a:lnTo>
                <a:pt x="1063356" y="3690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FAB709-89F2-4573-8B7C-554C1041F631}">
      <dsp:nvSpPr>
        <dsp:cNvPr id="0" name=""/>
        <dsp:cNvSpPr/>
      </dsp:nvSpPr>
      <dsp:spPr>
        <a:xfrm>
          <a:off x="879743" y="1447202"/>
          <a:ext cx="1063356" cy="369098"/>
        </a:xfrm>
        <a:custGeom>
          <a:avLst/>
          <a:gdLst/>
          <a:ahLst/>
          <a:cxnLst/>
          <a:rect l="0" t="0" r="0" b="0"/>
          <a:pathLst>
            <a:path>
              <a:moveTo>
                <a:pt x="1063356" y="0"/>
              </a:moveTo>
              <a:lnTo>
                <a:pt x="1063356" y="184549"/>
              </a:lnTo>
              <a:lnTo>
                <a:pt x="0" y="184549"/>
              </a:lnTo>
              <a:lnTo>
                <a:pt x="0" y="3690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D0993B-9101-4BC5-B246-8BD4B27F99F9}">
      <dsp:nvSpPr>
        <dsp:cNvPr id="0" name=""/>
        <dsp:cNvSpPr/>
      </dsp:nvSpPr>
      <dsp:spPr>
        <a:xfrm>
          <a:off x="1064293" y="568395"/>
          <a:ext cx="1757613" cy="878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Complexity</a:t>
          </a:r>
        </a:p>
      </dsp:txBody>
      <dsp:txXfrm>
        <a:off x="1064293" y="568395"/>
        <a:ext cx="1757613" cy="878806"/>
      </dsp:txXfrm>
    </dsp:sp>
    <dsp:sp modelId="{0BB831D0-8D9B-4228-82A4-DA6C2400A98A}">
      <dsp:nvSpPr>
        <dsp:cNvPr id="0" name=""/>
        <dsp:cNvSpPr/>
      </dsp:nvSpPr>
      <dsp:spPr>
        <a:xfrm>
          <a:off x="936" y="1816301"/>
          <a:ext cx="1757613" cy="878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Too Many Options</a:t>
          </a:r>
        </a:p>
      </dsp:txBody>
      <dsp:txXfrm>
        <a:off x="936" y="1816301"/>
        <a:ext cx="1757613" cy="878806"/>
      </dsp:txXfrm>
    </dsp:sp>
    <dsp:sp modelId="{D4F27E7D-DC99-4788-BDA7-6FFF43EDE14C}">
      <dsp:nvSpPr>
        <dsp:cNvPr id="0" name=""/>
        <dsp:cNvSpPr/>
      </dsp:nvSpPr>
      <dsp:spPr>
        <a:xfrm>
          <a:off x="2127649" y="1816301"/>
          <a:ext cx="1757613" cy="878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Lack of Customer Service</a:t>
          </a:r>
        </a:p>
      </dsp:txBody>
      <dsp:txXfrm>
        <a:off x="2127649" y="1816301"/>
        <a:ext cx="1757613" cy="8788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494C3-05A3-44B3-8582-F70A8E9854B3}">
      <dsp:nvSpPr>
        <dsp:cNvPr id="0" name=""/>
        <dsp:cNvSpPr/>
      </dsp:nvSpPr>
      <dsp:spPr>
        <a:xfrm>
          <a:off x="1943100" y="1447202"/>
          <a:ext cx="1063356" cy="369098"/>
        </a:xfrm>
        <a:custGeom>
          <a:avLst/>
          <a:gdLst/>
          <a:ahLst/>
          <a:cxnLst/>
          <a:rect l="0" t="0" r="0" b="0"/>
          <a:pathLst>
            <a:path>
              <a:moveTo>
                <a:pt x="0" y="0"/>
              </a:moveTo>
              <a:lnTo>
                <a:pt x="0" y="184549"/>
              </a:lnTo>
              <a:lnTo>
                <a:pt x="1063356" y="184549"/>
              </a:lnTo>
              <a:lnTo>
                <a:pt x="1063356" y="3690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FAB709-89F2-4573-8B7C-554C1041F631}">
      <dsp:nvSpPr>
        <dsp:cNvPr id="0" name=""/>
        <dsp:cNvSpPr/>
      </dsp:nvSpPr>
      <dsp:spPr>
        <a:xfrm>
          <a:off x="879743" y="1447202"/>
          <a:ext cx="1063356" cy="369098"/>
        </a:xfrm>
        <a:custGeom>
          <a:avLst/>
          <a:gdLst/>
          <a:ahLst/>
          <a:cxnLst/>
          <a:rect l="0" t="0" r="0" b="0"/>
          <a:pathLst>
            <a:path>
              <a:moveTo>
                <a:pt x="1063356" y="0"/>
              </a:moveTo>
              <a:lnTo>
                <a:pt x="1063356" y="184549"/>
              </a:lnTo>
              <a:lnTo>
                <a:pt x="0" y="184549"/>
              </a:lnTo>
              <a:lnTo>
                <a:pt x="0" y="3690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D0993B-9101-4BC5-B246-8BD4B27F99F9}">
      <dsp:nvSpPr>
        <dsp:cNvPr id="0" name=""/>
        <dsp:cNvSpPr/>
      </dsp:nvSpPr>
      <dsp:spPr>
        <a:xfrm>
          <a:off x="1064293" y="568395"/>
          <a:ext cx="1757613" cy="878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Complexity</a:t>
          </a:r>
        </a:p>
      </dsp:txBody>
      <dsp:txXfrm>
        <a:off x="1064293" y="568395"/>
        <a:ext cx="1757613" cy="878806"/>
      </dsp:txXfrm>
    </dsp:sp>
    <dsp:sp modelId="{0BB831D0-8D9B-4228-82A4-DA6C2400A98A}">
      <dsp:nvSpPr>
        <dsp:cNvPr id="0" name=""/>
        <dsp:cNvSpPr/>
      </dsp:nvSpPr>
      <dsp:spPr>
        <a:xfrm>
          <a:off x="936" y="1816301"/>
          <a:ext cx="1757613" cy="878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Too Many Options</a:t>
          </a:r>
        </a:p>
      </dsp:txBody>
      <dsp:txXfrm>
        <a:off x="936" y="1816301"/>
        <a:ext cx="1757613" cy="878806"/>
      </dsp:txXfrm>
    </dsp:sp>
    <dsp:sp modelId="{D4F27E7D-DC99-4788-BDA7-6FFF43EDE14C}">
      <dsp:nvSpPr>
        <dsp:cNvPr id="0" name=""/>
        <dsp:cNvSpPr/>
      </dsp:nvSpPr>
      <dsp:spPr>
        <a:xfrm>
          <a:off x="2127649" y="1816301"/>
          <a:ext cx="1757613" cy="878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Lack of Customer Service</a:t>
          </a:r>
        </a:p>
      </dsp:txBody>
      <dsp:txXfrm>
        <a:off x="2127649" y="1816301"/>
        <a:ext cx="1757613" cy="8788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494C3-05A3-44B3-8582-F70A8E9854B3}">
      <dsp:nvSpPr>
        <dsp:cNvPr id="0" name=""/>
        <dsp:cNvSpPr/>
      </dsp:nvSpPr>
      <dsp:spPr>
        <a:xfrm>
          <a:off x="1943100" y="1447202"/>
          <a:ext cx="1063356" cy="369098"/>
        </a:xfrm>
        <a:custGeom>
          <a:avLst/>
          <a:gdLst/>
          <a:ahLst/>
          <a:cxnLst/>
          <a:rect l="0" t="0" r="0" b="0"/>
          <a:pathLst>
            <a:path>
              <a:moveTo>
                <a:pt x="0" y="0"/>
              </a:moveTo>
              <a:lnTo>
                <a:pt x="0" y="184549"/>
              </a:lnTo>
              <a:lnTo>
                <a:pt x="1063356" y="184549"/>
              </a:lnTo>
              <a:lnTo>
                <a:pt x="1063356" y="3690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FAB709-89F2-4573-8B7C-554C1041F631}">
      <dsp:nvSpPr>
        <dsp:cNvPr id="0" name=""/>
        <dsp:cNvSpPr/>
      </dsp:nvSpPr>
      <dsp:spPr>
        <a:xfrm>
          <a:off x="879743" y="1447202"/>
          <a:ext cx="1063356" cy="369098"/>
        </a:xfrm>
        <a:custGeom>
          <a:avLst/>
          <a:gdLst/>
          <a:ahLst/>
          <a:cxnLst/>
          <a:rect l="0" t="0" r="0" b="0"/>
          <a:pathLst>
            <a:path>
              <a:moveTo>
                <a:pt x="1063356" y="0"/>
              </a:moveTo>
              <a:lnTo>
                <a:pt x="1063356" y="184549"/>
              </a:lnTo>
              <a:lnTo>
                <a:pt x="0" y="184549"/>
              </a:lnTo>
              <a:lnTo>
                <a:pt x="0" y="3690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D0993B-9101-4BC5-B246-8BD4B27F99F9}">
      <dsp:nvSpPr>
        <dsp:cNvPr id="0" name=""/>
        <dsp:cNvSpPr/>
      </dsp:nvSpPr>
      <dsp:spPr>
        <a:xfrm>
          <a:off x="1064293" y="568395"/>
          <a:ext cx="1757613" cy="878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Complexity</a:t>
          </a:r>
        </a:p>
      </dsp:txBody>
      <dsp:txXfrm>
        <a:off x="1064293" y="568395"/>
        <a:ext cx="1757613" cy="878806"/>
      </dsp:txXfrm>
    </dsp:sp>
    <dsp:sp modelId="{0BB831D0-8D9B-4228-82A4-DA6C2400A98A}">
      <dsp:nvSpPr>
        <dsp:cNvPr id="0" name=""/>
        <dsp:cNvSpPr/>
      </dsp:nvSpPr>
      <dsp:spPr>
        <a:xfrm>
          <a:off x="936" y="1816301"/>
          <a:ext cx="1757613" cy="878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Too Many Options</a:t>
          </a:r>
        </a:p>
      </dsp:txBody>
      <dsp:txXfrm>
        <a:off x="936" y="1816301"/>
        <a:ext cx="1757613" cy="878806"/>
      </dsp:txXfrm>
    </dsp:sp>
    <dsp:sp modelId="{D4F27E7D-DC99-4788-BDA7-6FFF43EDE14C}">
      <dsp:nvSpPr>
        <dsp:cNvPr id="0" name=""/>
        <dsp:cNvSpPr/>
      </dsp:nvSpPr>
      <dsp:spPr>
        <a:xfrm>
          <a:off x="2127649" y="1816301"/>
          <a:ext cx="1757613" cy="878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Lack of Customer Service</a:t>
          </a:r>
        </a:p>
      </dsp:txBody>
      <dsp:txXfrm>
        <a:off x="2127649" y="1816301"/>
        <a:ext cx="1757613" cy="8788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5231639" y="0"/>
            <a:ext cx="4002299" cy="350520"/>
          </a:xfrm>
          <a:prstGeom prst="rect">
            <a:avLst/>
          </a:prstGeom>
        </p:spPr>
        <p:txBody>
          <a:bodyPr vert="horz" lIns="92830" tIns="46415" rIns="92830" bIns="46415" rtlCol="0"/>
          <a:lstStyle>
            <a:lvl1pPr algn="r">
              <a:defRPr sz="1200"/>
            </a:lvl1pPr>
          </a:lstStyle>
          <a:p>
            <a:fld id="{C6B88431-37E5-C64F-B9F7-C42EA7F99FDE}" type="datetimeFigureOut">
              <a:rPr lang="en-US" smtClean="0"/>
              <a:t>5/24/2017</a:t>
            </a:fld>
            <a:endParaRPr lang="en-US"/>
          </a:p>
        </p:txBody>
      </p:sp>
      <p:sp>
        <p:nvSpPr>
          <p:cNvPr id="4" name="Footer Placeholder 3"/>
          <p:cNvSpPr>
            <a:spLocks noGrp="1"/>
          </p:cNvSpPr>
          <p:nvPr>
            <p:ph type="ftr" sz="quarter" idx="2"/>
          </p:nvPr>
        </p:nvSpPr>
        <p:spPr>
          <a:xfrm>
            <a:off x="0" y="6658664"/>
            <a:ext cx="4002299" cy="350520"/>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5231639" y="6658664"/>
            <a:ext cx="4002299" cy="350520"/>
          </a:xfrm>
          <a:prstGeom prst="rect">
            <a:avLst/>
          </a:prstGeom>
        </p:spPr>
        <p:txBody>
          <a:bodyPr vert="horz" lIns="92830" tIns="46415" rIns="92830" bIns="46415" rtlCol="0" anchor="b"/>
          <a:lstStyle>
            <a:lvl1pPr algn="r">
              <a:defRPr sz="1200"/>
            </a:lvl1pPr>
          </a:lstStyle>
          <a:p>
            <a:fld id="{01BF1F73-36C3-364B-ADD2-5EAA5F9BF3B7}" type="slidenum">
              <a:rPr lang="en-US" smtClean="0"/>
              <a:t>‹#›</a:t>
            </a:fld>
            <a:endParaRPr lang="en-US"/>
          </a:p>
        </p:txBody>
      </p:sp>
    </p:spTree>
    <p:extLst>
      <p:ext uri="{BB962C8B-B14F-4D97-AF65-F5344CB8AC3E}">
        <p14:creationId xmlns:p14="http://schemas.microsoft.com/office/powerpoint/2010/main" val="4023254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2143"/>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5232173" y="0"/>
            <a:ext cx="4002299" cy="352143"/>
          </a:xfrm>
          <a:prstGeom prst="rect">
            <a:avLst/>
          </a:prstGeom>
        </p:spPr>
        <p:txBody>
          <a:bodyPr vert="horz" lIns="92830" tIns="46415" rIns="92830" bIns="46415" rtlCol="0"/>
          <a:lstStyle>
            <a:lvl1pPr algn="r">
              <a:defRPr sz="1200"/>
            </a:lvl1pPr>
          </a:lstStyle>
          <a:p>
            <a:fld id="{FCE6F9C0-A55C-4F72-A8E0-47F31963490D}" type="datetimeFigureOut">
              <a:rPr lang="en-US" smtClean="0"/>
              <a:t>5/24/2017</a:t>
            </a:fld>
            <a:endParaRPr lang="en-US"/>
          </a:p>
        </p:txBody>
      </p:sp>
      <p:sp>
        <p:nvSpPr>
          <p:cNvPr id="4" name="Slide Image Placeholder 3"/>
          <p:cNvSpPr>
            <a:spLocks noGrp="1" noRot="1" noChangeAspect="1"/>
          </p:cNvSpPr>
          <p:nvPr>
            <p:ph type="sldImg" idx="2"/>
          </p:nvPr>
        </p:nvSpPr>
        <p:spPr>
          <a:xfrm>
            <a:off x="3041650" y="876300"/>
            <a:ext cx="3152775" cy="236537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923608" y="3373756"/>
            <a:ext cx="7388860" cy="2760344"/>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258"/>
            <a:ext cx="4002299" cy="352142"/>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5232173" y="6658258"/>
            <a:ext cx="4002299" cy="352142"/>
          </a:xfrm>
          <a:prstGeom prst="rect">
            <a:avLst/>
          </a:prstGeom>
        </p:spPr>
        <p:txBody>
          <a:bodyPr vert="horz" lIns="92830" tIns="46415" rIns="92830" bIns="46415" rtlCol="0" anchor="b"/>
          <a:lstStyle>
            <a:lvl1pPr algn="r">
              <a:defRPr sz="1200"/>
            </a:lvl1pPr>
          </a:lstStyle>
          <a:p>
            <a:fld id="{29F7E1EC-69AF-4173-91C3-E16446801479}" type="slidenum">
              <a:rPr lang="en-US" smtClean="0"/>
              <a:t>‹#›</a:t>
            </a:fld>
            <a:endParaRPr lang="en-US"/>
          </a:p>
        </p:txBody>
      </p:sp>
    </p:spTree>
    <p:extLst>
      <p:ext uri="{BB962C8B-B14F-4D97-AF65-F5344CB8AC3E}">
        <p14:creationId xmlns:p14="http://schemas.microsoft.com/office/powerpoint/2010/main" val="168928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7E1EC-69AF-4173-91C3-E16446801479}" type="slidenum">
              <a:rPr lang="en-US" smtClean="0"/>
              <a:t>2</a:t>
            </a:fld>
            <a:endParaRPr lang="en-US"/>
          </a:p>
        </p:txBody>
      </p:sp>
    </p:spTree>
    <p:extLst>
      <p:ext uri="{BB962C8B-B14F-4D97-AF65-F5344CB8AC3E}">
        <p14:creationId xmlns:p14="http://schemas.microsoft.com/office/powerpoint/2010/main" val="1947667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Hi everyone. Let’s start by re-stating our goal with Quick Ship,</a:t>
            </a:r>
            <a:r>
              <a:rPr lang="en-US" baseline="0" dirty="0"/>
              <a:t> and that is, we want to make it easier for you and for our customers to understand which options have shorter lead times so that customers can make better choices about what they order, and ideally, better equip YOU to influence their purchase when products are being spec’d in. Let’s face it, we all have 1,000 things competing for our attention in any given moment – if we can make it easier for you to guide the sales process, then it’s a worthy investment of our time.</a:t>
            </a:r>
            <a:endParaRPr lang="en-US" dirty="0"/>
          </a:p>
        </p:txBody>
      </p:sp>
      <p:sp>
        <p:nvSpPr>
          <p:cNvPr id="4" name="Slide Number Placeholder 3"/>
          <p:cNvSpPr>
            <a:spLocks noGrp="1"/>
          </p:cNvSpPr>
          <p:nvPr>
            <p:ph type="sldNum" sz="quarter" idx="10"/>
          </p:nvPr>
        </p:nvSpPr>
        <p:spPr/>
        <p:txBody>
          <a:bodyPr/>
          <a:lstStyle/>
          <a:p>
            <a:fld id="{969A73DA-A99D-EB45-87E7-5ADFC9A87174}" type="slidenum">
              <a:rPr lang="en-US" smtClean="0"/>
              <a:t>11</a:t>
            </a:fld>
            <a:endParaRPr lang="en-US"/>
          </a:p>
        </p:txBody>
      </p:sp>
    </p:spTree>
    <p:extLst>
      <p:ext uri="{BB962C8B-B14F-4D97-AF65-F5344CB8AC3E}">
        <p14:creationId xmlns:p14="http://schemas.microsoft.com/office/powerpoint/2010/main" val="4124967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first glance, some of you may be thinking, “These are not the products I need to be </a:t>
            </a:r>
            <a:r>
              <a:rPr lang="en-US" baseline="0" dirty="0" err="1"/>
              <a:t>QuickShip</a:t>
            </a:r>
            <a:r>
              <a:rPr lang="en-US" baseline="0" dirty="0"/>
              <a:t>.” All we ask is that you hear out the program and help us figure out how to market this so that we start to change our behavior. You just heard all the reasons why it’s good to drive volume toward common options – let’s do it with these products so that we build the discipline and momentum to do it with more products and add to the program.”</a:t>
            </a:r>
          </a:p>
          <a:p>
            <a:endParaRPr lang="en-US" baseline="0" dirty="0"/>
          </a:p>
          <a:p>
            <a:r>
              <a:rPr lang="en-US" baseline="0" dirty="0"/>
              <a:t>[name the products]</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12</a:t>
            </a:fld>
            <a:endParaRPr lang="en-US"/>
          </a:p>
        </p:txBody>
      </p:sp>
    </p:spTree>
    <p:extLst>
      <p:ext uri="{BB962C8B-B14F-4D97-AF65-F5344CB8AC3E}">
        <p14:creationId xmlns:p14="http://schemas.microsoft.com/office/powerpoint/2010/main" val="3996432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Pause for a moment and point out the SLA </a:t>
            </a:r>
          </a:p>
          <a:p>
            <a:pPr marL="174056" indent="-174056">
              <a:buFont typeface="Arial" panose="020B0604020202020204" pitchFamily="34" charset="0"/>
              <a:buChar char="•"/>
            </a:pPr>
            <a:r>
              <a:rPr lang="en-US" dirty="0"/>
              <a:t>Do Not meet</a:t>
            </a:r>
            <a:r>
              <a:rPr lang="en-US" baseline="0" dirty="0"/>
              <a:t> the</a:t>
            </a:r>
            <a:r>
              <a:rPr lang="en-US" dirty="0"/>
              <a:t> Quick Ship designation of 5</a:t>
            </a:r>
            <a:r>
              <a:rPr lang="en-US" baseline="0" dirty="0"/>
              <a:t> days – rather, the options you see highlighted here are at 10 days and we are still executing on data sheet updates</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13</a:t>
            </a:fld>
            <a:endParaRPr lang="en-US"/>
          </a:p>
        </p:txBody>
      </p:sp>
    </p:spTree>
    <p:extLst>
      <p:ext uri="{BB962C8B-B14F-4D97-AF65-F5344CB8AC3E}">
        <p14:creationId xmlns:p14="http://schemas.microsoft.com/office/powerpoint/2010/main" val="284124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June 2015</a:t>
            </a:r>
          </a:p>
        </p:txBody>
      </p:sp>
      <p:sp>
        <p:nvSpPr>
          <p:cNvPr id="4" name="Slide Number Placeholder 3"/>
          <p:cNvSpPr>
            <a:spLocks noGrp="1"/>
          </p:cNvSpPr>
          <p:nvPr>
            <p:ph type="sldNum" sz="quarter" idx="10"/>
          </p:nvPr>
        </p:nvSpPr>
        <p:spPr/>
        <p:txBody>
          <a:bodyPr/>
          <a:lstStyle/>
          <a:p>
            <a:fld id="{29F7E1EC-69AF-4173-91C3-E16446801479}" type="slidenum">
              <a:rPr lang="en-US" smtClean="0"/>
              <a:t>14</a:t>
            </a:fld>
            <a:endParaRPr lang="en-US"/>
          </a:p>
        </p:txBody>
      </p:sp>
    </p:spTree>
    <p:extLst>
      <p:ext uri="{BB962C8B-B14F-4D97-AF65-F5344CB8AC3E}">
        <p14:creationId xmlns:p14="http://schemas.microsoft.com/office/powerpoint/2010/main" val="2554950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journey</a:t>
            </a:r>
            <a:r>
              <a:rPr lang="en-US" baseline="0" dirty="0"/>
              <a:t> – website, data sheets, order into MTB</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15</a:t>
            </a:fld>
            <a:endParaRPr lang="en-US"/>
          </a:p>
        </p:txBody>
      </p:sp>
    </p:spTree>
    <p:extLst>
      <p:ext uri="{BB962C8B-B14F-4D97-AF65-F5344CB8AC3E}">
        <p14:creationId xmlns:p14="http://schemas.microsoft.com/office/powerpoint/2010/main" val="3333908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7E1EC-69AF-4173-91C3-E16446801479}" type="slidenum">
              <a:rPr lang="en-US" smtClean="0"/>
              <a:t>16</a:t>
            </a:fld>
            <a:endParaRPr lang="en-US"/>
          </a:p>
        </p:txBody>
      </p:sp>
    </p:spTree>
    <p:extLst>
      <p:ext uri="{BB962C8B-B14F-4D97-AF65-F5344CB8AC3E}">
        <p14:creationId xmlns:p14="http://schemas.microsoft.com/office/powerpoint/2010/main" val="3130920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  On website,</a:t>
            </a:r>
            <a:r>
              <a:rPr lang="en-US" baseline="0" dirty="0"/>
              <a:t> add note saying “See data sheet for most popular options.” For standard options, there is no lead time adder.</a:t>
            </a:r>
          </a:p>
          <a:p>
            <a:r>
              <a:rPr lang="en-US" baseline="0" dirty="0"/>
              <a:t>When it comes to fittings, the earlier you engage in the process, the more you can steer customers toward common options. Example: mm inch compression fitting can fit any tube (vs. ?)</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17</a:t>
            </a:fld>
            <a:endParaRPr lang="en-US"/>
          </a:p>
        </p:txBody>
      </p:sp>
    </p:spTree>
    <p:extLst>
      <p:ext uri="{BB962C8B-B14F-4D97-AF65-F5344CB8AC3E}">
        <p14:creationId xmlns:p14="http://schemas.microsoft.com/office/powerpoint/2010/main" val="4201358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7E1EC-69AF-4173-91C3-E16446801479}" type="slidenum">
              <a:rPr lang="en-US" smtClean="0"/>
              <a:t>18</a:t>
            </a:fld>
            <a:endParaRPr lang="en-US"/>
          </a:p>
        </p:txBody>
      </p:sp>
    </p:spTree>
    <p:extLst>
      <p:ext uri="{BB962C8B-B14F-4D97-AF65-F5344CB8AC3E}">
        <p14:creationId xmlns:p14="http://schemas.microsoft.com/office/powerpoint/2010/main" val="3312046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7E1EC-69AF-4173-91C3-E16446801479}" type="slidenum">
              <a:rPr lang="en-US" smtClean="0"/>
              <a:t>19</a:t>
            </a:fld>
            <a:endParaRPr lang="en-US"/>
          </a:p>
        </p:txBody>
      </p:sp>
    </p:spTree>
    <p:extLst>
      <p:ext uri="{BB962C8B-B14F-4D97-AF65-F5344CB8AC3E}">
        <p14:creationId xmlns:p14="http://schemas.microsoft.com/office/powerpoint/2010/main" val="3680616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7E1EC-69AF-4173-91C3-E16446801479}" type="slidenum">
              <a:rPr lang="en-US" smtClean="0"/>
              <a:t>20</a:t>
            </a:fld>
            <a:endParaRPr lang="en-US"/>
          </a:p>
        </p:txBody>
      </p:sp>
    </p:spTree>
    <p:extLst>
      <p:ext uri="{BB962C8B-B14F-4D97-AF65-F5344CB8AC3E}">
        <p14:creationId xmlns:p14="http://schemas.microsoft.com/office/powerpoint/2010/main" val="390910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defTabSz="928299">
              <a:buFont typeface="Arial" panose="020B0604020202020204" pitchFamily="34" charset="0"/>
              <a:buChar char="•"/>
              <a:defRPr/>
            </a:pPr>
            <a:r>
              <a:rPr lang="en-US" dirty="0"/>
              <a:t>We’re here today to present the Quick Ship program to you.</a:t>
            </a:r>
          </a:p>
          <a:p>
            <a:pPr marL="174056" indent="-174056" defTabSz="928299">
              <a:buFont typeface="Arial" panose="020B0604020202020204" pitchFamily="34" charset="0"/>
              <a:buChar char="•"/>
              <a:defRPr/>
            </a:pPr>
            <a:r>
              <a:rPr lang="en-US" dirty="0"/>
              <a:t>Why Quick Ship you ask?</a:t>
            </a:r>
          </a:p>
          <a:p>
            <a:pPr marL="174056" indent="-174056" defTabSz="928299">
              <a:buFont typeface="Arial" panose="020B0604020202020204" pitchFamily="34" charset="0"/>
              <a:buChar char="•"/>
              <a:defRPr/>
            </a:pPr>
            <a:r>
              <a:rPr lang="en-US" dirty="0"/>
              <a:t>The goal of the Quick Ship program</a:t>
            </a:r>
            <a:r>
              <a:rPr lang="en-US" baseline="0" dirty="0"/>
              <a:t> </a:t>
            </a:r>
            <a:r>
              <a:rPr lang="en-US" dirty="0"/>
              <a:t>is to provide shorter lead times on common options and configurations so we satisfy customers and help you drive more sales. </a:t>
            </a:r>
          </a:p>
          <a:p>
            <a:pPr marL="174056" indent="-174056" defTabSz="928299">
              <a:buFont typeface="Arial" panose="020B0604020202020204" pitchFamily="34" charset="0"/>
              <a:buChar char="•"/>
              <a:defRPr/>
            </a:pPr>
            <a:r>
              <a:rPr lang="en-US" dirty="0"/>
              <a:t>Becoming easier to do business with will delight our customers.</a:t>
            </a:r>
          </a:p>
          <a:p>
            <a:pPr marL="174056" indent="-174056" defTabSz="928299">
              <a:buFont typeface="Arial" panose="020B0604020202020204" pitchFamily="34" charset="0"/>
              <a:buChar char="•"/>
              <a:defRPr/>
            </a:pPr>
            <a:r>
              <a:rPr lang="en-US" dirty="0"/>
              <a:t>Before we get into the details of Quick Ship, we’re going to give you some background on the business philosophy this is based on.</a:t>
            </a:r>
          </a:p>
          <a:p>
            <a:pPr marL="174056" indent="-174056" defTabSz="928299">
              <a:buFont typeface="Arial" panose="020B0604020202020204" pitchFamily="34" charset="0"/>
              <a:buChar char="•"/>
              <a:defRPr/>
            </a:pPr>
            <a:endParaRPr lang="en-US" dirty="0"/>
          </a:p>
          <a:p>
            <a:pPr marL="174056" indent="-174056" defTabSz="928299">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3</a:t>
            </a:fld>
            <a:endParaRPr lang="en-US"/>
          </a:p>
        </p:txBody>
      </p:sp>
    </p:spTree>
    <p:extLst>
      <p:ext uri="{BB962C8B-B14F-4D97-AF65-F5344CB8AC3E}">
        <p14:creationId xmlns:p14="http://schemas.microsoft.com/office/powerpoint/2010/main" val="417778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MFCs –</a:t>
            </a:r>
            <a:r>
              <a:rPr lang="en-US" baseline="0" dirty="0"/>
              <a:t> on divider template.</a:t>
            </a:r>
            <a:endParaRPr lang="en-US" dirty="0"/>
          </a:p>
        </p:txBody>
      </p:sp>
      <p:sp>
        <p:nvSpPr>
          <p:cNvPr id="4" name="Slide Number Placeholder 3"/>
          <p:cNvSpPr>
            <a:spLocks noGrp="1"/>
          </p:cNvSpPr>
          <p:nvPr>
            <p:ph type="sldNum" sz="quarter" idx="10"/>
          </p:nvPr>
        </p:nvSpPr>
        <p:spPr/>
        <p:txBody>
          <a:bodyPr/>
          <a:lstStyle/>
          <a:p>
            <a:fld id="{969A73DA-A99D-EB45-87E7-5ADFC9A87174}" type="slidenum">
              <a:rPr lang="en-US" smtClean="0"/>
              <a:t>21</a:t>
            </a:fld>
            <a:endParaRPr lang="en-US"/>
          </a:p>
        </p:txBody>
      </p:sp>
    </p:spTree>
    <p:extLst>
      <p:ext uri="{BB962C8B-B14F-4D97-AF65-F5344CB8AC3E}">
        <p14:creationId xmlns:p14="http://schemas.microsoft.com/office/powerpoint/2010/main" val="595821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r>
              <a:rPr lang="en-US" baseline="0" dirty="0"/>
              <a:t> there is pressure there is flow!  In many cases you will come across, this is currently mechanical pressure control.  We’d like you to think about why there is a delta between ratio of PC to MFCs.</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22</a:t>
            </a:fld>
            <a:endParaRPr lang="en-US"/>
          </a:p>
        </p:txBody>
      </p:sp>
    </p:spTree>
    <p:extLst>
      <p:ext uri="{BB962C8B-B14F-4D97-AF65-F5344CB8AC3E}">
        <p14:creationId xmlns:p14="http://schemas.microsoft.com/office/powerpoint/2010/main" val="810293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would like you to do is make</a:t>
            </a:r>
            <a:r>
              <a:rPr lang="en-US" baseline="0" dirty="0"/>
              <a:t> an extra effort to discuss Pressure controllers with customers over the next three months.  I’m not asking you to force a presentation down their throat, but ask where they control pressure in their process, why, what </a:t>
            </a:r>
            <a:r>
              <a:rPr lang="en-US" baseline="0" dirty="0" err="1"/>
              <a:t>issues,etc</a:t>
            </a:r>
            <a:r>
              <a:rPr lang="en-US" baseline="0" dirty="0"/>
              <a:t>.  Next we’ll take you through a few things about pressure control as a reminder.</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9D25045-C0C0-40A4-AF9F-D9A251CE5D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96196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p:spPr>
        <p:txBody>
          <a:bodyPr/>
          <a:lstStyle/>
          <a:p>
            <a:pPr eaLnBrk="1" hangingPunct="1"/>
            <a:r>
              <a:rPr lang="en-US" dirty="0"/>
              <a:t>A</a:t>
            </a:r>
            <a:r>
              <a:rPr lang="en-US" baseline="0" dirty="0"/>
              <a:t> mass flow controller and PC are virtually the same – the main differences is that in the upstream and downstream PCs, the flow sensor is replaced by a pressure transducer.  That pressure value is used to control the valve instead of a flow reading.  The other special thing about PCs is that the downstream controller is flipped with the flow direction being reversed – see the next chart.</a:t>
            </a:r>
          </a:p>
          <a:p>
            <a:pPr eaLnBrk="1" hangingPunct="1"/>
            <a:endParaRPr lang="en-US" dirty="0"/>
          </a:p>
        </p:txBody>
      </p:sp>
      <p:sp>
        <p:nvSpPr>
          <p:cNvPr id="40963"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4C2E03D-1D23-493B-BF98-D6024183D2C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88070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7E1EC-69AF-4173-91C3-E16446801479}" type="slidenum">
              <a:rPr lang="en-US" smtClean="0"/>
              <a:t>25</a:t>
            </a:fld>
            <a:endParaRPr lang="en-US"/>
          </a:p>
        </p:txBody>
      </p:sp>
    </p:spTree>
    <p:extLst>
      <p:ext uri="{BB962C8B-B14F-4D97-AF65-F5344CB8AC3E}">
        <p14:creationId xmlns:p14="http://schemas.microsoft.com/office/powerpoint/2010/main" val="396904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SLA5840</a:t>
            </a:r>
            <a:r>
              <a:rPr lang="en-US" baseline="0" dirty="0"/>
              <a:t> is a RT option which is set up the same way upstream and downstream (although this must be </a:t>
            </a:r>
            <a:r>
              <a:rPr lang="en-US" baseline="0" dirty="0" err="1"/>
              <a:t>madd</a:t>
            </a:r>
            <a:r>
              <a:rPr lang="en-US" baseline="0" dirty="0"/>
              <a:t> known at the time of order).  There is no Pressure Transducer integral in the device – it uses a flow sensor.  That sensor can provide the customer with a flow reading output which a lot of customers find useful. </a:t>
            </a:r>
          </a:p>
          <a:p>
            <a:r>
              <a:rPr lang="en-US" dirty="0"/>
              <a:t>Most</a:t>
            </a:r>
            <a:r>
              <a:rPr lang="en-US" baseline="0" dirty="0"/>
              <a:t> customers purchase this option when the Brooks Pressure Transducer offerings do not meet their needs.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47109AE-2017-4FB8-A032-462ABAEEC7F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3626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 to Head comparison of</a:t>
            </a:r>
            <a:r>
              <a:rPr lang="en-US" baseline="0" dirty="0"/>
              <a:t> the different offerings in SLA Pressure control.  We have </a:t>
            </a:r>
            <a:r>
              <a:rPr lang="en-US" baseline="0" dirty="0" err="1"/>
              <a:t>guage</a:t>
            </a:r>
            <a:r>
              <a:rPr lang="en-US" baseline="0" dirty="0"/>
              <a:t> and absolute pressure </a:t>
            </a:r>
            <a:r>
              <a:rPr lang="en-US" baseline="0" dirty="0" err="1"/>
              <a:t>tranduscers</a:t>
            </a:r>
            <a:r>
              <a:rPr lang="en-US" baseline="0" dirty="0"/>
              <a:t> available.</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9D25045-C0C0-40A4-AF9F-D9A251CE5D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78282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point on here is to remind everyone that these are available</a:t>
            </a:r>
            <a:r>
              <a:rPr lang="en-US" baseline="0" dirty="0"/>
              <a:t> in an MF housing for </a:t>
            </a:r>
            <a:r>
              <a:rPr lang="en-US" baseline="0" dirty="0" err="1"/>
              <a:t>hosedown</a:t>
            </a:r>
            <a:r>
              <a:rPr lang="en-US" baseline="0" dirty="0"/>
              <a:t>/</a:t>
            </a:r>
            <a:r>
              <a:rPr lang="en-US" baseline="0" dirty="0" err="1"/>
              <a:t>washdown</a:t>
            </a:r>
            <a:r>
              <a:rPr lang="en-US" baseline="0" dirty="0"/>
              <a:t> applications.  </a:t>
            </a:r>
          </a:p>
          <a:p>
            <a:endParaRPr lang="en-US" baseline="0" dirty="0"/>
          </a:p>
          <a:p>
            <a:r>
              <a:rPr lang="en-US" baseline="0" dirty="0"/>
              <a:t>There is a cost savings to mechanical pressure in that the PID is in the devices, and a single unit with both measurement and control.  Much of the cost advantage comes in the reduction of Hysteresis, Droop and Boost.</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28</a:t>
            </a:fld>
            <a:endParaRPr lang="en-US"/>
          </a:p>
        </p:txBody>
      </p:sp>
    </p:spTree>
    <p:extLst>
      <p:ext uri="{BB962C8B-B14F-4D97-AF65-F5344CB8AC3E}">
        <p14:creationId xmlns:p14="http://schemas.microsoft.com/office/powerpoint/2010/main" val="2983393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Electronic pressure controllers operate</a:t>
            </a:r>
            <a:r>
              <a:rPr lang="en-US" baseline="0" dirty="0"/>
              <a:t> to a </a:t>
            </a:r>
            <a:r>
              <a:rPr lang="en-US" baseline="0" dirty="0" err="1"/>
              <a:t>Setpoint</a:t>
            </a:r>
            <a:r>
              <a:rPr lang="en-US" baseline="0" dirty="0"/>
              <a:t>, versus being tuned, adding </a:t>
            </a:r>
            <a:r>
              <a:rPr lang="en-US" baseline="0" dirty="0" err="1"/>
              <a:t>realtime</a:t>
            </a:r>
            <a:r>
              <a:rPr lang="en-US" baseline="0" dirty="0"/>
              <a:t> flexibility (with, from the previous slide, fast response and settling time).</a:t>
            </a:r>
          </a:p>
          <a:p>
            <a:r>
              <a:rPr lang="en-US" baseline="0" dirty="0"/>
              <a:t>RT allows the customer to use whatever pressure transducer they want, and get a flow signal as well.  For processes that require information on the volume of gasses in or out of a process, this can be very useful!</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29</a:t>
            </a:fld>
            <a:endParaRPr lang="en-US"/>
          </a:p>
        </p:txBody>
      </p:sp>
    </p:spTree>
    <p:extLst>
      <p:ext uri="{BB962C8B-B14F-4D97-AF65-F5344CB8AC3E}">
        <p14:creationId xmlns:p14="http://schemas.microsoft.com/office/powerpoint/2010/main" val="1285630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normal pressure</a:t>
            </a:r>
            <a:r>
              <a:rPr lang="en-US" baseline="0" dirty="0"/>
              <a:t> control setup you have the pressure transducer, valve drive, reference pressure and the associated logic to get the desired outcome…  in the SLAPC you have it all in one package!</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30</a:t>
            </a:fld>
            <a:endParaRPr lang="en-US"/>
          </a:p>
        </p:txBody>
      </p:sp>
    </p:spTree>
    <p:extLst>
      <p:ext uri="{BB962C8B-B14F-4D97-AF65-F5344CB8AC3E}">
        <p14:creationId xmlns:p14="http://schemas.microsoft.com/office/powerpoint/2010/main" val="286172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A key element of ITW’s Business Model that it seeks to implement in all of its businesses is the 80/20 Business Process.</a:t>
            </a:r>
          </a:p>
          <a:p>
            <a:pPr marL="174056" indent="-174056">
              <a:buFont typeface="Arial" panose="020B0604020202020204" pitchFamily="34" charset="0"/>
              <a:buChar char="•"/>
            </a:pPr>
            <a:r>
              <a:rPr lang="en-US" dirty="0"/>
              <a:t>The 80/20 Business process is based on the 80/20 principle, which you have all likely heard of…</a:t>
            </a:r>
          </a:p>
          <a:p>
            <a:pPr marL="174056" indent="-174056">
              <a:buFont typeface="Arial" panose="020B0604020202020204" pitchFamily="34" charset="0"/>
              <a:buChar char="•"/>
            </a:pPr>
            <a:r>
              <a:rPr lang="en-US" dirty="0"/>
              <a:t>The 80/20 principle originated from Vilfredo Pareto, an Italian economist, who in the late 1800s studied the distribution of wealth in various countries. He consistently found that 80% of the wealth was owned by 20% of the population in these countries. (The Pareto Principle or 80/20 Rule)</a:t>
            </a:r>
          </a:p>
          <a:p>
            <a:pPr marL="174056" indent="-174056">
              <a:buFont typeface="Arial" panose="020B0604020202020204" pitchFamily="34" charset="0"/>
              <a:buChar char="•"/>
            </a:pPr>
            <a:r>
              <a:rPr lang="en-US" dirty="0"/>
              <a:t>Since then, people have learned that the 80/20 principle applies to all aspects of personal and professional life. </a:t>
            </a:r>
          </a:p>
          <a:p>
            <a:pPr marL="174056" indent="-174056">
              <a:buFont typeface="Arial" panose="020B0604020202020204" pitchFamily="34" charset="0"/>
              <a:buChar char="•"/>
            </a:pPr>
            <a:r>
              <a:rPr lang="en-US" dirty="0"/>
              <a:t>Examples: clothes you wear + 20% of your activity at work yields 80% of your results</a:t>
            </a:r>
          </a:p>
          <a:p>
            <a:pPr marL="174056" indent="-174056">
              <a:buFont typeface="Arial" panose="020B0604020202020204" pitchFamily="34" charset="0"/>
              <a:buChar char="•"/>
            </a:pPr>
            <a:r>
              <a:rPr lang="en-US" dirty="0"/>
              <a:t>His observation is popularly known as “The Pareto</a:t>
            </a:r>
            <a:r>
              <a:rPr lang="en-US" baseline="0" dirty="0"/>
              <a:t> Principle”</a:t>
            </a:r>
            <a:endParaRPr lang="en-US" dirty="0"/>
          </a:p>
          <a:p>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4</a:t>
            </a:fld>
            <a:endParaRPr lang="en-US"/>
          </a:p>
        </p:txBody>
      </p:sp>
    </p:spTree>
    <p:extLst>
      <p:ext uri="{BB962C8B-B14F-4D97-AF65-F5344CB8AC3E}">
        <p14:creationId xmlns:p14="http://schemas.microsoft.com/office/powerpoint/2010/main" val="1907324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SLA 5800</a:t>
            </a:r>
            <a:r>
              <a:rPr lang="en-US" baseline="0" dirty="0"/>
              <a:t> series approvals and the next slide</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31</a:t>
            </a:fld>
            <a:endParaRPr lang="en-US"/>
          </a:p>
        </p:txBody>
      </p:sp>
    </p:spTree>
    <p:extLst>
      <p:ext uri="{BB962C8B-B14F-4D97-AF65-F5344CB8AC3E}">
        <p14:creationId xmlns:p14="http://schemas.microsoft.com/office/powerpoint/2010/main" val="2461924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SLAMF series approvals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F5AC25-3164-46C7-9F50-D25E0AC05F8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48111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summary of the accuracy,</a:t>
            </a:r>
            <a:r>
              <a:rPr lang="en-US" baseline="0" dirty="0"/>
              <a:t> transducer ranges and specs for the PCs.  Next I will discuss a few applications.</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33</a:t>
            </a:fld>
            <a:endParaRPr lang="en-US"/>
          </a:p>
        </p:txBody>
      </p:sp>
    </p:spTree>
    <p:extLst>
      <p:ext uri="{BB962C8B-B14F-4D97-AF65-F5344CB8AC3E}">
        <p14:creationId xmlns:p14="http://schemas.microsoft.com/office/powerpoint/2010/main" val="557032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Brooks</a:t>
            </a:r>
            <a:r>
              <a:rPr lang="en-US" baseline="0" dirty="0"/>
              <a:t> traditionally sells MFCs to control the gasses into the Bioreactor.  However, with the onslaught of disposable systems, pressure becomes an important factor to manage to prevent a rupture.  </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34</a:t>
            </a:fld>
            <a:endParaRPr lang="en-US"/>
          </a:p>
        </p:txBody>
      </p:sp>
    </p:spTree>
    <p:extLst>
      <p:ext uri="{BB962C8B-B14F-4D97-AF65-F5344CB8AC3E}">
        <p14:creationId xmlns:p14="http://schemas.microsoft.com/office/powerpoint/2010/main" val="3707655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neat</a:t>
            </a:r>
            <a:r>
              <a:rPr lang="en-US" baseline="0" dirty="0"/>
              <a:t> application that we utilized the downstream PC in – when liquid medicines (biotech or traditional pharma) are created, they need to be moved from the vessel in which they were created to the filling equipment.  Pressure is used to move the medicine from the stainless steel vessel to the filling equipment.  Any boost or droop from the pressure can throw off the amount of medicine in the vials causing waste.  </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35</a:t>
            </a:fld>
            <a:endParaRPr lang="en-US"/>
          </a:p>
        </p:txBody>
      </p:sp>
    </p:spTree>
    <p:extLst>
      <p:ext uri="{BB962C8B-B14F-4D97-AF65-F5344CB8AC3E}">
        <p14:creationId xmlns:p14="http://schemas.microsoft.com/office/powerpoint/2010/main" val="245065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sputtering process, you can control the </a:t>
            </a:r>
            <a:r>
              <a:rPr lang="en-US" dirty="0" err="1"/>
              <a:t>vaccum</a:t>
            </a:r>
            <a:r>
              <a:rPr lang="en-US" dirty="0"/>
              <a:t> in the chamber</a:t>
            </a:r>
            <a:r>
              <a:rPr lang="en-US" baseline="0" dirty="0"/>
              <a:t> to optimize the process.  Tight control of the </a:t>
            </a:r>
            <a:r>
              <a:rPr lang="en-US" baseline="0" dirty="0" err="1"/>
              <a:t>vaccum</a:t>
            </a:r>
            <a:r>
              <a:rPr lang="en-US" baseline="0" dirty="0"/>
              <a:t> leads to </a:t>
            </a:r>
            <a:r>
              <a:rPr lang="en-US" baseline="0" dirty="0" err="1"/>
              <a:t>optimium</a:t>
            </a:r>
            <a:r>
              <a:rPr lang="en-US" baseline="0" dirty="0"/>
              <a:t> results</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36</a:t>
            </a:fld>
            <a:endParaRPr lang="en-US"/>
          </a:p>
        </p:txBody>
      </p:sp>
    </p:spTree>
    <p:extLst>
      <p:ext uri="{BB962C8B-B14F-4D97-AF65-F5344CB8AC3E}">
        <p14:creationId xmlns:p14="http://schemas.microsoft.com/office/powerpoint/2010/main" val="1743550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Bubblers use Pressure control</a:t>
            </a:r>
            <a:r>
              <a:rPr lang="en-US" baseline="0" dirty="0"/>
              <a:t> on the </a:t>
            </a:r>
            <a:r>
              <a:rPr lang="en-US" baseline="0" dirty="0" err="1"/>
              <a:t>vessles</a:t>
            </a:r>
            <a:r>
              <a:rPr lang="en-US" baseline="0" dirty="0"/>
              <a:t> to control the gas to the chamber.</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37</a:t>
            </a:fld>
            <a:endParaRPr lang="en-US"/>
          </a:p>
        </p:txBody>
      </p:sp>
    </p:spTree>
    <p:extLst>
      <p:ext uri="{BB962C8B-B14F-4D97-AF65-F5344CB8AC3E}">
        <p14:creationId xmlns:p14="http://schemas.microsoft.com/office/powerpoint/2010/main" val="924060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scenario for</a:t>
            </a:r>
            <a:r>
              <a:rPr lang="en-US" baseline="0" dirty="0"/>
              <a:t> food processing, high purity air is used to create positive pressure above the viscos liquid to aid in movement to the blending tank.</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38</a:t>
            </a:fld>
            <a:endParaRPr lang="en-US"/>
          </a:p>
        </p:txBody>
      </p:sp>
    </p:spTree>
    <p:extLst>
      <p:ext uri="{BB962C8B-B14F-4D97-AF65-F5344CB8AC3E}">
        <p14:creationId xmlns:p14="http://schemas.microsoft.com/office/powerpoint/2010/main" val="2099678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093559-88D4-4587-8B6A-4D9C6C878974}" type="slidenum">
              <a:rPr lang="en-US" altLang="nl-NL"/>
              <a:pPr/>
              <a:t>39</a:t>
            </a:fld>
            <a:endParaRPr lang="en-US" altLang="nl-NL"/>
          </a:p>
        </p:txBody>
      </p:sp>
      <p:sp>
        <p:nvSpPr>
          <p:cNvPr id="1518594" name="Rectangle 2"/>
          <p:cNvSpPr>
            <a:spLocks noGrp="1" noRot="1" noChangeAspect="1" noChangeArrowheads="1" noTextEdit="1"/>
          </p:cNvSpPr>
          <p:nvPr>
            <p:ph type="sldImg"/>
          </p:nvPr>
        </p:nvSpPr>
        <p:spPr>
          <a:xfrm>
            <a:off x="-385763" y="949325"/>
            <a:ext cx="6323013" cy="4743450"/>
          </a:xfrm>
          <a:ln/>
        </p:spPr>
      </p:sp>
      <p:sp>
        <p:nvSpPr>
          <p:cNvPr id="1518595" name="Rectangle 3"/>
          <p:cNvSpPr>
            <a:spLocks noGrp="1" noChangeArrowheads="1"/>
          </p:cNvSpPr>
          <p:nvPr>
            <p:ph type="body" idx="1"/>
          </p:nvPr>
        </p:nvSpPr>
        <p:spPr>
          <a:xfrm>
            <a:off x="740321" y="6008470"/>
            <a:ext cx="4071768" cy="5692233"/>
          </a:xfrm>
        </p:spPr>
        <p:txBody>
          <a:bodyPr/>
          <a:lstStyle/>
          <a:p>
            <a:r>
              <a:rPr lang="en-US" altLang="nl-NL" dirty="0"/>
              <a:t>Products</a:t>
            </a:r>
            <a:r>
              <a:rPr lang="en-US" altLang="nl-NL" baseline="0" dirty="0"/>
              <a:t> </a:t>
            </a:r>
            <a:r>
              <a:rPr lang="en-US" altLang="nl-NL" dirty="0"/>
              <a:t>they purchase/consider:	Brooks SLA5850, SLA5820, </a:t>
            </a:r>
            <a:r>
              <a:rPr lang="en-US" altLang="nl-NL" dirty="0" err="1"/>
              <a:t>Quantim</a:t>
            </a:r>
            <a:r>
              <a:rPr lang="en-US" altLang="nl-NL" dirty="0"/>
              <a:t>,</a:t>
            </a:r>
            <a:r>
              <a:rPr lang="en-US" altLang="nl-NL" baseline="0" dirty="0"/>
              <a:t> 0254, Brooks Expert Support Tool</a:t>
            </a:r>
            <a:endParaRPr lang="en-US" altLang="nl-NL" dirty="0"/>
          </a:p>
          <a:p>
            <a:endParaRPr lang="en-US" altLang="nl-NL" dirty="0"/>
          </a:p>
          <a:p>
            <a:r>
              <a:rPr lang="en-US" altLang="nl-NL" dirty="0"/>
              <a:t>Customer Application</a:t>
            </a:r>
            <a:r>
              <a:rPr lang="en-US" altLang="nl-NL" baseline="0" dirty="0"/>
              <a:t> </a:t>
            </a:r>
            <a:r>
              <a:rPr lang="en-US" altLang="nl-NL" dirty="0"/>
              <a:t>Information:</a:t>
            </a:r>
          </a:p>
          <a:p>
            <a:pPr>
              <a:buFont typeface="Arial" pitchFamily="34" charset="0"/>
              <a:buChar char="•"/>
            </a:pPr>
            <a:r>
              <a:rPr lang="en-US" altLang="nl-NL" dirty="0"/>
              <a:t>Fluids</a:t>
            </a:r>
            <a:r>
              <a:rPr lang="en-US" altLang="nl-NL" baseline="0" dirty="0"/>
              <a:t> are carefully injected into the heated reactor containing the catalyst</a:t>
            </a:r>
          </a:p>
          <a:p>
            <a:pPr>
              <a:buFont typeface="Arial" pitchFamily="34" charset="0"/>
              <a:buChar char="•"/>
            </a:pPr>
            <a:r>
              <a:rPr lang="en-US" altLang="nl-NL" baseline="0" dirty="0"/>
              <a:t>An Upstream Pressure Controller is used to control the pressure in the reactor and maintain a stable process.</a:t>
            </a:r>
          </a:p>
          <a:p>
            <a:pPr>
              <a:buFont typeface="Arial" pitchFamily="34" charset="0"/>
              <a:buChar char="•"/>
            </a:pPr>
            <a:r>
              <a:rPr lang="en-US" altLang="nl-NL" baseline="0" dirty="0"/>
              <a:t>A Gas Chromatograph is used to analyze product reaction</a:t>
            </a:r>
            <a:endParaRPr lang="en-US" altLang="nl-NL" dirty="0"/>
          </a:p>
        </p:txBody>
      </p:sp>
    </p:spTree>
    <p:extLst>
      <p:ext uri="{BB962C8B-B14F-4D97-AF65-F5344CB8AC3E}">
        <p14:creationId xmlns:p14="http://schemas.microsoft.com/office/powerpoint/2010/main" val="3699391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7E1EC-69AF-4173-91C3-E16446801479}" type="slidenum">
              <a:rPr lang="en-US" smtClean="0"/>
              <a:t>40</a:t>
            </a:fld>
            <a:endParaRPr lang="en-US"/>
          </a:p>
        </p:txBody>
      </p:sp>
    </p:spTree>
    <p:extLst>
      <p:ext uri="{BB962C8B-B14F-4D97-AF65-F5344CB8AC3E}">
        <p14:creationId xmlns:p14="http://schemas.microsoft.com/office/powerpoint/2010/main" val="1739583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grocery store examples, it’s not exactly</a:t>
            </a:r>
            <a:r>
              <a:rPr lang="en-US" baseline="0" dirty="0"/>
              <a:t> the same but a close, consumer example.</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5</a:t>
            </a:fld>
            <a:endParaRPr lang="en-US"/>
          </a:p>
        </p:txBody>
      </p:sp>
    </p:spTree>
    <p:extLst>
      <p:ext uri="{BB962C8B-B14F-4D97-AF65-F5344CB8AC3E}">
        <p14:creationId xmlns:p14="http://schemas.microsoft.com/office/powerpoint/2010/main" val="171823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7E1EC-69AF-4173-91C3-E16446801479}" type="slidenum">
              <a:rPr lang="en-US" smtClean="0"/>
              <a:t>41</a:t>
            </a:fld>
            <a:endParaRPr lang="en-US"/>
          </a:p>
        </p:txBody>
      </p:sp>
    </p:spTree>
    <p:extLst>
      <p:ext uri="{BB962C8B-B14F-4D97-AF65-F5344CB8AC3E}">
        <p14:creationId xmlns:p14="http://schemas.microsoft.com/office/powerpoint/2010/main" val="16702105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7E1EC-69AF-4173-91C3-E16446801479}" type="slidenum">
              <a:rPr lang="en-US" smtClean="0"/>
              <a:t>42</a:t>
            </a:fld>
            <a:endParaRPr lang="en-US"/>
          </a:p>
        </p:txBody>
      </p:sp>
    </p:spTree>
    <p:extLst>
      <p:ext uri="{BB962C8B-B14F-4D97-AF65-F5344CB8AC3E}">
        <p14:creationId xmlns:p14="http://schemas.microsoft.com/office/powerpoint/2010/main" val="2401998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9D25045-C0C0-40A4-AF9F-D9A251CE5D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2818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7E1EC-69AF-4173-91C3-E16446801479}" type="slidenum">
              <a:rPr lang="en-US" smtClean="0"/>
              <a:t>44</a:t>
            </a:fld>
            <a:endParaRPr lang="en-US"/>
          </a:p>
        </p:txBody>
      </p:sp>
    </p:spTree>
    <p:extLst>
      <p:ext uri="{BB962C8B-B14F-4D97-AF65-F5344CB8AC3E}">
        <p14:creationId xmlns:p14="http://schemas.microsoft.com/office/powerpoint/2010/main" val="2135085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Well, over time, complexity naturally creeps in to a business as we add product lines, customers, suppliers and their associated transactions and maintenance.</a:t>
            </a:r>
          </a:p>
          <a:p>
            <a:pPr marL="174056" indent="-174056">
              <a:buFont typeface="Arial" panose="020B0604020202020204" pitchFamily="34" charset="0"/>
              <a:buChar char="•"/>
            </a:pPr>
            <a:r>
              <a:rPr lang="en-US" dirty="0"/>
              <a:t>Add to that the fact that at Brooks specifically, our business model for nearly our entire 70 year history has been custom configurations and being willing to accept complex orders that other suppliers would not.</a:t>
            </a:r>
          </a:p>
          <a:p>
            <a:pPr marL="174056" indent="-174056">
              <a:buFont typeface="Arial" panose="020B0604020202020204" pitchFamily="34" charset="0"/>
              <a:buChar char="•"/>
            </a:pPr>
            <a:r>
              <a:rPr lang="en-US" dirty="0"/>
              <a:t>It’s a proven fact that when you give people more choices, they will chose them – further driving the vicious cycle of complexity. </a:t>
            </a:r>
          </a:p>
          <a:p>
            <a:pPr marL="174056" indent="-174056">
              <a:buFont typeface="Arial" panose="020B0604020202020204" pitchFamily="34" charset="0"/>
              <a:buChar char="•"/>
            </a:pPr>
            <a:r>
              <a:rPr lang="en-US" dirty="0"/>
              <a:t>But when you offer fewer choices, decision making becomes easier for the customer and drives simplicity. </a:t>
            </a:r>
          </a:p>
          <a:p>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6</a:t>
            </a:fld>
            <a:endParaRPr lang="en-US"/>
          </a:p>
        </p:txBody>
      </p:sp>
    </p:spTree>
    <p:extLst>
      <p:ext uri="{BB962C8B-B14F-4D97-AF65-F5344CB8AC3E}">
        <p14:creationId xmlns:p14="http://schemas.microsoft.com/office/powerpoint/2010/main" val="169163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Let’s talk about complexity</a:t>
            </a:r>
            <a:r>
              <a:rPr lang="en-US" baseline="0" dirty="0"/>
              <a:t> in more detail and how it impacts a business</a:t>
            </a:r>
          </a:p>
          <a:p>
            <a:pPr marL="174056" indent="-174056">
              <a:buFont typeface="Arial" panose="020B0604020202020204" pitchFamily="34" charset="0"/>
              <a:buChar char="•"/>
            </a:pPr>
            <a:r>
              <a:rPr lang="en-US" dirty="0"/>
              <a:t>Complexities arise when there are too many options, configurations and/or products.</a:t>
            </a:r>
          </a:p>
          <a:p>
            <a:pPr marL="174056" indent="-174056">
              <a:buFont typeface="Arial" panose="020B0604020202020204" pitchFamily="34" charset="0"/>
              <a:buChar char="•"/>
            </a:pPr>
            <a:r>
              <a:rPr lang="en-US" dirty="0"/>
              <a:t>Too many choices cause a business’ processes and functions to grow complex, creating hidden costs for the business and a lack in customer service</a:t>
            </a:r>
          </a:p>
          <a:p>
            <a:pPr marL="174056" indent="-17405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7</a:t>
            </a:fld>
            <a:endParaRPr lang="en-US"/>
          </a:p>
        </p:txBody>
      </p:sp>
    </p:spTree>
    <p:extLst>
      <p:ext uri="{BB962C8B-B14F-4D97-AF65-F5344CB8AC3E}">
        <p14:creationId xmlns:p14="http://schemas.microsoft.com/office/powerpoint/2010/main" val="4067656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More specifically, here are just</a:t>
            </a:r>
            <a:r>
              <a:rPr lang="en-US" baseline="0" dirty="0"/>
              <a:t> some of the results of complexity</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8</a:t>
            </a:fld>
            <a:endParaRPr lang="en-US"/>
          </a:p>
        </p:txBody>
      </p:sp>
    </p:spTree>
    <p:extLst>
      <p:ext uri="{BB962C8B-B14F-4D97-AF65-F5344CB8AC3E}">
        <p14:creationId xmlns:p14="http://schemas.microsoft.com/office/powerpoint/2010/main" val="629655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More specifically, here are just</a:t>
            </a:r>
            <a:r>
              <a:rPr lang="en-US" baseline="0" dirty="0"/>
              <a:t> some of the results of complexity</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9</a:t>
            </a:fld>
            <a:endParaRPr lang="en-US"/>
          </a:p>
        </p:txBody>
      </p:sp>
    </p:spTree>
    <p:extLst>
      <p:ext uri="{BB962C8B-B14F-4D97-AF65-F5344CB8AC3E}">
        <p14:creationId xmlns:p14="http://schemas.microsoft.com/office/powerpoint/2010/main" val="85525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And</a:t>
            </a:r>
            <a:r>
              <a:rPr lang="en-US" baseline="0" dirty="0"/>
              <a:t> finally, complexity ends up causing (read list of bullets)</a:t>
            </a:r>
          </a:p>
          <a:p>
            <a:pPr marL="174056" indent="-174056">
              <a:buFont typeface="Arial" panose="020B0604020202020204" pitchFamily="34" charset="0"/>
              <a:buChar char="•"/>
            </a:pPr>
            <a:r>
              <a:rPr lang="en-US" baseline="0" dirty="0"/>
              <a:t>And now, I’m going to turn the presentation over to Christine, to review the Quick Ship program with you.</a:t>
            </a:r>
            <a:endParaRPr lang="en-US" dirty="0"/>
          </a:p>
        </p:txBody>
      </p:sp>
      <p:sp>
        <p:nvSpPr>
          <p:cNvPr id="4" name="Slide Number Placeholder 3"/>
          <p:cNvSpPr>
            <a:spLocks noGrp="1"/>
          </p:cNvSpPr>
          <p:nvPr>
            <p:ph type="sldNum" sz="quarter" idx="10"/>
          </p:nvPr>
        </p:nvSpPr>
        <p:spPr/>
        <p:txBody>
          <a:bodyPr/>
          <a:lstStyle/>
          <a:p>
            <a:fld id="{29F7E1EC-69AF-4173-91C3-E16446801479}" type="slidenum">
              <a:rPr lang="en-US" smtClean="0"/>
              <a:t>10</a:t>
            </a:fld>
            <a:endParaRPr lang="en-US"/>
          </a:p>
        </p:txBody>
      </p:sp>
    </p:spTree>
    <p:extLst>
      <p:ext uri="{BB962C8B-B14F-4D97-AF65-F5344CB8AC3E}">
        <p14:creationId xmlns:p14="http://schemas.microsoft.com/office/powerpoint/2010/main" val="1307705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40" t="974" r="640" b="580"/>
          <a:stretch/>
        </p:blipFill>
        <p:spPr bwMode="invGray">
          <a:xfrm>
            <a:off x="1" y="12994"/>
            <a:ext cx="9143998" cy="6845005"/>
          </a:xfrm>
          <a:prstGeom prst="rect">
            <a:avLst/>
          </a:prstGeom>
        </p:spPr>
      </p:pic>
      <p:sp>
        <p:nvSpPr>
          <p:cNvPr id="16" name="Subtitle 2"/>
          <p:cNvSpPr>
            <a:spLocks noGrp="1"/>
          </p:cNvSpPr>
          <p:nvPr>
            <p:ph type="subTitle" idx="1"/>
          </p:nvPr>
        </p:nvSpPr>
        <p:spPr>
          <a:xfrm>
            <a:off x="1947672" y="1464739"/>
            <a:ext cx="5257800" cy="1148890"/>
          </a:xfrm>
        </p:spPr>
        <p:txBody>
          <a:bodyPr>
            <a:normAutofit/>
          </a:bodyPr>
          <a:lstStyle>
            <a:lvl1pPr marL="0" indent="0" algn="ctr">
              <a:buNone/>
              <a:defRPr sz="1600" b="0" i="0" kern="1200" spc="300">
                <a:solidFill>
                  <a:schemeClr val="bg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7" name="Picture 16" descr="Brooks-RGB-tag-RE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27726" y="5543086"/>
            <a:ext cx="1640938" cy="958951"/>
          </a:xfrm>
          <a:prstGeom prst="rect">
            <a:avLst/>
          </a:prstGeom>
        </p:spPr>
      </p:pic>
      <p:grpSp>
        <p:nvGrpSpPr>
          <p:cNvPr id="2" name="Group 1"/>
          <p:cNvGrpSpPr/>
          <p:nvPr userDrawn="1"/>
        </p:nvGrpSpPr>
        <p:grpSpPr>
          <a:xfrm>
            <a:off x="533511" y="2461713"/>
            <a:ext cx="3682288" cy="3359898"/>
            <a:chOff x="533511" y="2461713"/>
            <a:chExt cx="3682288" cy="3359898"/>
          </a:xfrm>
        </p:grpSpPr>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533511" y="2461713"/>
              <a:ext cx="2692289" cy="2984004"/>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invGray">
            <a:xfrm>
              <a:off x="2406852" y="3385075"/>
              <a:ext cx="1808947" cy="2009267"/>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invGray">
            <a:xfrm>
              <a:off x="1151470" y="3770458"/>
              <a:ext cx="1850893" cy="2051153"/>
            </a:xfrm>
            <a:prstGeom prst="rect">
              <a:avLst/>
            </a:prstGeom>
          </p:spPr>
        </p:pic>
      </p:grpSp>
      <p:sp>
        <p:nvSpPr>
          <p:cNvPr id="21" name="Date Placeholder 3"/>
          <p:cNvSpPr>
            <a:spLocks noGrp="1"/>
          </p:cNvSpPr>
          <p:nvPr>
            <p:ph type="dt" sz="half" idx="10"/>
          </p:nvPr>
        </p:nvSpPr>
        <p:spPr>
          <a:xfrm>
            <a:off x="736603" y="6356350"/>
            <a:ext cx="1337733" cy="365125"/>
          </a:xfrm>
        </p:spPr>
        <p:txBody>
          <a:bodyPr/>
          <a:lstStyle/>
          <a:p>
            <a:fld id="{B22478AC-FA90-8A44-9CB7-F921B89FC7E8}" type="datetimeFigureOut">
              <a:rPr lang="en-US" smtClean="0"/>
              <a:t>5/24/2017</a:t>
            </a:fld>
            <a:endParaRPr lang="en-US"/>
          </a:p>
        </p:txBody>
      </p:sp>
      <p:sp>
        <p:nvSpPr>
          <p:cNvPr id="22" name="Footer Placeholder 4"/>
          <p:cNvSpPr>
            <a:spLocks noGrp="1"/>
          </p:cNvSpPr>
          <p:nvPr>
            <p:ph type="ftr" sz="quarter" idx="11"/>
          </p:nvPr>
        </p:nvSpPr>
        <p:spPr>
          <a:xfrm>
            <a:off x="2243664" y="6356350"/>
            <a:ext cx="3048001" cy="365125"/>
          </a:xfrm>
        </p:spPr>
        <p:txBody>
          <a:bodyPr/>
          <a:lstStyle/>
          <a:p>
            <a:endParaRPr lang="en-US" dirty="0"/>
          </a:p>
        </p:txBody>
      </p:sp>
      <p:sp>
        <p:nvSpPr>
          <p:cNvPr id="23" name="Slide Number Placeholder 5"/>
          <p:cNvSpPr>
            <a:spLocks noGrp="1"/>
          </p:cNvSpPr>
          <p:nvPr>
            <p:ph type="sldNum" sz="quarter" idx="12"/>
          </p:nvPr>
        </p:nvSpPr>
        <p:spPr>
          <a:xfrm>
            <a:off x="5427133" y="6356350"/>
            <a:ext cx="1117600" cy="365125"/>
          </a:xfrm>
        </p:spPr>
        <p:txBody>
          <a:bodyPr/>
          <a:lstStyle/>
          <a:p>
            <a:fld id="{2BB61272-B0BB-9746-A951-838173099FB1}" type="slidenum">
              <a:rPr lang="en-US" smtClean="0"/>
              <a:t>‹#›</a:t>
            </a:fld>
            <a:endParaRPr lang="en-US"/>
          </a:p>
        </p:txBody>
      </p:sp>
      <p:sp>
        <p:nvSpPr>
          <p:cNvPr id="24" name="Title 1"/>
          <p:cNvSpPr>
            <a:spLocks noGrp="1"/>
          </p:cNvSpPr>
          <p:nvPr>
            <p:ph type="ctrTitle"/>
          </p:nvPr>
        </p:nvSpPr>
        <p:spPr>
          <a:xfrm>
            <a:off x="1" y="12994"/>
            <a:ext cx="9144000" cy="1316273"/>
          </a:xfrm>
        </p:spPr>
        <p:txBody>
          <a:bodyPr>
            <a:normAutofit/>
          </a:bodyPr>
          <a:lstStyle>
            <a:lvl1pPr algn="ctr">
              <a:defRPr sz="3600" b="1" i="0" spc="400">
                <a:solidFill>
                  <a:schemeClr val="bg2"/>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2227679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ck-Blank">
    <p:spTree>
      <p:nvGrpSpPr>
        <p:cNvPr id="1" name=""/>
        <p:cNvGrpSpPr/>
        <p:nvPr/>
      </p:nvGrpSpPr>
      <p:grpSpPr>
        <a:xfrm>
          <a:off x="0" y="0"/>
          <a:ext cx="0" cy="0"/>
          <a:chOff x="0" y="0"/>
          <a:chExt cx="0" cy="0"/>
        </a:xfrm>
      </p:grpSpPr>
      <p:sp>
        <p:nvSpPr>
          <p:cNvPr id="6" name="Rectangle 5"/>
          <p:cNvSpPr/>
          <p:nvPr userDrawn="1"/>
        </p:nvSpPr>
        <p:spPr bwMode="white">
          <a:xfrm>
            <a:off x="0" y="0"/>
            <a:ext cx="9144000" cy="685799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020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p:cNvSpPr/>
          <p:nvPr userDrawn="1"/>
        </p:nvSpPr>
        <p:spPr bwMode="white">
          <a:xfrm>
            <a:off x="0" y="0"/>
            <a:ext cx="9144000" cy="685799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rooks-RGB-tag-REV.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2887928" y="2190841"/>
            <a:ext cx="3368144" cy="1968318"/>
          </a:xfrm>
          <a:prstGeom prst="rect">
            <a:avLst/>
          </a:prstGeom>
        </p:spPr>
      </p:pic>
    </p:spTree>
    <p:extLst>
      <p:ext uri="{BB962C8B-B14F-4D97-AF65-F5344CB8AC3E}">
        <p14:creationId xmlns:p14="http://schemas.microsoft.com/office/powerpoint/2010/main" val="2493528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5" name="Title 1"/>
          <p:cNvSpPr>
            <a:spLocks noGrp="1"/>
          </p:cNvSpPr>
          <p:nvPr>
            <p:ph type="ctrTitle"/>
          </p:nvPr>
        </p:nvSpPr>
        <p:spPr>
          <a:xfrm>
            <a:off x="685800" y="3646431"/>
            <a:ext cx="7772400" cy="1470025"/>
          </a:xfrm>
        </p:spPr>
        <p:txBody>
          <a:bodyPr>
            <a:normAutofit/>
          </a:bodyPr>
          <a:lstStyle>
            <a:lvl1pPr algn="r">
              <a:defRPr sz="3200">
                <a:solidFill>
                  <a:schemeClr val="tx2"/>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22478AC-FA90-8A44-9CB7-F921B89FC7E8}" type="datetimeFigureOut">
              <a:rPr lang="en-US" smtClean="0"/>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28170" y="6356350"/>
            <a:ext cx="2133600" cy="365125"/>
          </a:xfrm>
        </p:spPr>
        <p:txBody>
          <a:bodyPr/>
          <a:lstStyle/>
          <a:p>
            <a:fld id="{2BB61272-B0BB-9746-A951-838173099FB1}" type="slidenum">
              <a:rPr lang="en-US" smtClean="0"/>
              <a:t>‹#›</a:t>
            </a:fld>
            <a:endParaRPr lang="en-US"/>
          </a:p>
        </p:txBody>
      </p:sp>
      <p:sp>
        <p:nvSpPr>
          <p:cNvPr id="10" name="Subtitle 2"/>
          <p:cNvSpPr>
            <a:spLocks noGrp="1"/>
          </p:cNvSpPr>
          <p:nvPr>
            <p:ph type="subTitle" idx="13"/>
          </p:nvPr>
        </p:nvSpPr>
        <p:spPr>
          <a:xfrm>
            <a:off x="2057400" y="5207460"/>
            <a:ext cx="6400800" cy="1148890"/>
          </a:xfrm>
        </p:spPr>
        <p:txBody>
          <a:bodyPr>
            <a:normAutofit/>
          </a:bodyPr>
          <a:lstStyle>
            <a:lvl1pPr marL="0" indent="0" algn="r">
              <a:buNone/>
              <a:defRPr sz="2000" b="0" i="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20983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39353"/>
            <a:ext cx="5111750" cy="49868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139353"/>
            <a:ext cx="3008313" cy="49868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2478AC-FA90-8A44-9CB7-F921B89FC7E8}" type="datetimeFigureOut">
              <a:rPr lang="en-US" smtClean="0"/>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272-B0BB-9746-A951-838173099FB1}" type="slidenum">
              <a:rPr lang="en-US" smtClean="0"/>
              <a:t>‹#›</a:t>
            </a:fld>
            <a:endParaRPr lang="en-US"/>
          </a:p>
        </p:txBody>
      </p:sp>
      <p:sp>
        <p:nvSpPr>
          <p:cNvPr id="8" name="Title 1"/>
          <p:cNvSpPr txBox="1">
            <a:spLocks/>
          </p:cNvSpPr>
          <p:nvPr userDrawn="1"/>
        </p:nvSpPr>
        <p:spPr>
          <a:xfrm>
            <a:off x="457200" y="9759"/>
            <a:ext cx="6565283" cy="988633"/>
          </a:xfrm>
          <a:prstGeom prst="rect">
            <a:avLst/>
          </a:prstGeom>
        </p:spPr>
        <p:txBody>
          <a:bodyPr vert="horz" lIns="91440" tIns="45720" rIns="91440" bIns="45720" rtlCol="0" anchor="b" anchorCtr="0">
            <a:normAutofit/>
          </a:bodyPr>
          <a:lstStyle>
            <a:lvl1pPr algn="l" defTabSz="457200" rtl="0" eaLnBrk="1" latinLnBrk="0" hangingPunct="1">
              <a:lnSpc>
                <a:spcPct val="90000"/>
              </a:lnSpc>
              <a:spcBef>
                <a:spcPct val="0"/>
              </a:spcBef>
              <a:buNone/>
              <a:defRPr sz="3000" b="0" i="0"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603770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222247"/>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2478AC-FA90-8A44-9CB7-F921B89FC7E8}" type="datetimeFigureOut">
              <a:rPr lang="en-US" smtClean="0"/>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272-B0BB-9746-A951-838173099FB1}" type="slidenum">
              <a:rPr lang="en-US" smtClean="0"/>
              <a:t>‹#›</a:t>
            </a:fld>
            <a:endParaRPr lang="en-US"/>
          </a:p>
        </p:txBody>
      </p:sp>
      <p:sp>
        <p:nvSpPr>
          <p:cNvPr id="8" name="Title 1"/>
          <p:cNvSpPr txBox="1">
            <a:spLocks/>
          </p:cNvSpPr>
          <p:nvPr userDrawn="1"/>
        </p:nvSpPr>
        <p:spPr>
          <a:xfrm>
            <a:off x="457200" y="9759"/>
            <a:ext cx="6565283" cy="988633"/>
          </a:xfrm>
          <a:prstGeom prst="rect">
            <a:avLst/>
          </a:prstGeom>
        </p:spPr>
        <p:txBody>
          <a:bodyPr vert="horz" lIns="91440" tIns="45720" rIns="91440" bIns="45720" rtlCol="0" anchor="b" anchorCtr="0">
            <a:normAutofit/>
          </a:bodyPr>
          <a:lstStyle>
            <a:lvl1pPr algn="l" defTabSz="457200" rtl="0" eaLnBrk="1" latinLnBrk="0" hangingPunct="1">
              <a:lnSpc>
                <a:spcPct val="90000"/>
              </a:lnSpc>
              <a:spcBef>
                <a:spcPct val="0"/>
              </a:spcBef>
              <a:buNone/>
              <a:defRPr sz="3000" b="0" i="0"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37479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Head, Sub, No Text">
    <p:spTree>
      <p:nvGrpSpPr>
        <p:cNvPr id="1" name=""/>
        <p:cNvGrpSpPr/>
        <p:nvPr/>
      </p:nvGrpSpPr>
      <p:grpSpPr>
        <a:xfrm>
          <a:off x="0" y="0"/>
          <a:ext cx="0" cy="0"/>
          <a:chOff x="0" y="0"/>
          <a:chExt cx="0" cy="0"/>
        </a:xfrm>
      </p:grpSpPr>
      <p:sp>
        <p:nvSpPr>
          <p:cNvPr id="4" name="Content Placeholder 2"/>
          <p:cNvSpPr>
            <a:spLocks noGrp="1"/>
          </p:cNvSpPr>
          <p:nvPr>
            <p:ph idx="10"/>
          </p:nvPr>
        </p:nvSpPr>
        <p:spPr>
          <a:xfrm>
            <a:off x="609600" y="1295400"/>
            <a:ext cx="8229600" cy="411726"/>
          </a:xfrm>
        </p:spPr>
        <p:txBody>
          <a:bodyPr wrap="none" tIns="0" bIns="0">
            <a:noAutofit/>
          </a:bodyPr>
          <a:lstStyle>
            <a:lvl1pPr marL="0" indent="0">
              <a:lnSpc>
                <a:spcPct val="100000"/>
              </a:lnSpc>
              <a:spcBef>
                <a:spcPts val="0"/>
              </a:spcBef>
              <a:buClr>
                <a:schemeClr val="accent2"/>
              </a:buClr>
              <a:buFont typeface="Arial"/>
              <a:buNone/>
              <a:defRPr sz="1600" b="1" cap="all">
                <a:solidFill>
                  <a:srgbClr val="7F7F7F"/>
                </a:solidFill>
              </a:defRPr>
            </a:lvl1pPr>
            <a:lvl2pPr marL="457200" indent="0">
              <a:buFont typeface="Lucida Grande"/>
              <a:buNone/>
              <a:defRPr sz="1600" b="1"/>
            </a:lvl2pPr>
            <a:lvl3pPr marL="804863" indent="0">
              <a:buNone/>
              <a:defRPr sz="1600" b="1"/>
            </a:lvl3pPr>
            <a:lvl4pPr marL="1143000" indent="-169863">
              <a:defRPr/>
            </a:lvl4pPr>
            <a:lvl5pPr>
              <a:defRPr>
                <a:solidFill>
                  <a:srgbClr val="595959"/>
                </a:solidFill>
              </a:defRPr>
            </a:lvl5pPr>
          </a:lstStyle>
          <a:p>
            <a:pPr lvl="0"/>
            <a:r>
              <a:rPr lang="en-US"/>
              <a:t>Edit Master text styles</a:t>
            </a:r>
          </a:p>
        </p:txBody>
      </p:sp>
      <p:sp>
        <p:nvSpPr>
          <p:cNvPr id="5" name="Title 1"/>
          <p:cNvSpPr>
            <a:spLocks noGrp="1"/>
          </p:cNvSpPr>
          <p:nvPr>
            <p:ph type="title"/>
          </p:nvPr>
        </p:nvSpPr>
        <p:spPr>
          <a:xfrm>
            <a:off x="457200" y="9759"/>
            <a:ext cx="6565283" cy="988633"/>
          </a:xfrm>
        </p:spPr>
        <p:txBody>
          <a:bodyPr/>
          <a:lstStyle/>
          <a:p>
            <a:r>
              <a:rPr lang="en-US"/>
              <a:t>Click to edit Master title style</a:t>
            </a:r>
            <a:endParaRPr lang="en-US" dirty="0"/>
          </a:p>
        </p:txBody>
      </p:sp>
    </p:spTree>
    <p:extLst>
      <p:ext uri="{BB962C8B-B14F-4D97-AF65-F5344CB8AC3E}">
        <p14:creationId xmlns:p14="http://schemas.microsoft.com/office/powerpoint/2010/main" val="4266825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Section HeaderBlank">
    <p:spTree>
      <p:nvGrpSpPr>
        <p:cNvPr id="1" name=""/>
        <p:cNvGrpSpPr/>
        <p:nvPr/>
      </p:nvGrpSpPr>
      <p:grpSpPr>
        <a:xfrm>
          <a:off x="0" y="0"/>
          <a:ext cx="0" cy="0"/>
          <a:chOff x="0" y="0"/>
          <a:chExt cx="0" cy="0"/>
        </a:xfrm>
      </p:grpSpPr>
      <p:sp>
        <p:nvSpPr>
          <p:cNvPr id="2" name="Rectangle 1"/>
          <p:cNvSpPr/>
          <p:nvPr userDrawn="1"/>
        </p:nvSpPr>
        <p:spPr bwMode="white">
          <a:xfrm>
            <a:off x="-1" y="-59267"/>
            <a:ext cx="9144001" cy="6917267"/>
          </a:xfrm>
          <a:prstGeom prst="rect">
            <a:avLst/>
          </a:prstGeom>
          <a:solidFill>
            <a:srgbClr val="01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740843" y="6356350"/>
            <a:ext cx="1159933" cy="365125"/>
          </a:xfrm>
        </p:spPr>
        <p:txBody>
          <a:bodyPr/>
          <a:lstStyle/>
          <a:p>
            <a:fld id="{B22478AC-FA90-8A44-9CB7-F921B89FC7E8}" type="datetimeFigureOut">
              <a:rPr lang="en-US" smtClean="0"/>
              <a:t>5/24/2017</a:t>
            </a:fld>
            <a:endParaRPr lang="en-US" dirty="0"/>
          </a:p>
        </p:txBody>
      </p:sp>
      <p:sp>
        <p:nvSpPr>
          <p:cNvPr id="5" name="Footer Placeholder 4"/>
          <p:cNvSpPr>
            <a:spLocks noGrp="1"/>
          </p:cNvSpPr>
          <p:nvPr>
            <p:ph type="ftr" sz="quarter" idx="11"/>
          </p:nvPr>
        </p:nvSpPr>
        <p:spPr>
          <a:xfrm>
            <a:off x="2006599" y="6356350"/>
            <a:ext cx="4885267" cy="365125"/>
          </a:xfrm>
        </p:spPr>
        <p:txBody>
          <a:bodyPr/>
          <a:lstStyle/>
          <a:p>
            <a:endParaRPr lang="en-US" dirty="0"/>
          </a:p>
        </p:txBody>
      </p:sp>
      <p:sp>
        <p:nvSpPr>
          <p:cNvPr id="6" name="Slide Number Placeholder 5"/>
          <p:cNvSpPr>
            <a:spLocks noGrp="1"/>
          </p:cNvSpPr>
          <p:nvPr>
            <p:ph type="sldNum" sz="quarter" idx="12"/>
          </p:nvPr>
        </p:nvSpPr>
        <p:spPr>
          <a:xfrm>
            <a:off x="7015308" y="6356350"/>
            <a:ext cx="1519092" cy="365125"/>
          </a:xfrm>
        </p:spPr>
        <p:txBody>
          <a:bodyPr/>
          <a:lstStyle/>
          <a:p>
            <a:fld id="{2BB61272-B0BB-9746-A951-838173099FB1}" type="slidenum">
              <a:rPr lang="en-US" smtClean="0"/>
              <a:t>‹#›</a:t>
            </a:fld>
            <a:endParaRPr lang="en-US"/>
          </a:p>
        </p:txBody>
      </p:sp>
      <p:sp>
        <p:nvSpPr>
          <p:cNvPr id="10" name="Subtitle 2"/>
          <p:cNvSpPr>
            <a:spLocks noGrp="1"/>
          </p:cNvSpPr>
          <p:nvPr userDrawn="1">
            <p:ph type="subTitle" idx="13"/>
          </p:nvPr>
        </p:nvSpPr>
        <p:spPr>
          <a:xfrm>
            <a:off x="740843" y="5611925"/>
            <a:ext cx="7793557" cy="560275"/>
          </a:xfrm>
        </p:spPr>
        <p:txBody>
          <a:bodyPr>
            <a:normAutofit/>
          </a:bodyPr>
          <a:lstStyle>
            <a:lvl1pPr marL="0" indent="0" algn="r">
              <a:buNone/>
              <a:defRPr sz="1600" b="0" i="0" spc="200">
                <a:solidFill>
                  <a:schemeClr val="tx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31" name="Picture 30" descr="Brooks-RGB-tag-REV.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invGray">
          <a:xfrm>
            <a:off x="7435326" y="53116"/>
            <a:ext cx="1640938" cy="958951"/>
          </a:xfrm>
          <a:prstGeom prst="rect">
            <a:avLst/>
          </a:prstGeom>
        </p:spPr>
      </p:pic>
      <p:sp>
        <p:nvSpPr>
          <p:cNvPr id="15" name="Title 1"/>
          <p:cNvSpPr>
            <a:spLocks noGrp="1"/>
          </p:cNvSpPr>
          <p:nvPr userDrawn="1">
            <p:ph type="ctrTitle"/>
          </p:nvPr>
        </p:nvSpPr>
        <p:spPr>
          <a:xfrm>
            <a:off x="740843" y="4254669"/>
            <a:ext cx="7793557" cy="1357256"/>
          </a:xfrm>
        </p:spPr>
        <p:txBody>
          <a:bodyPr>
            <a:normAutofit/>
          </a:bodyPr>
          <a:lstStyle>
            <a:lvl1pPr algn="r">
              <a:defRPr sz="3200" b="0" i="0" spc="300">
                <a:solidFill>
                  <a:schemeClr val="bg2"/>
                </a:solidFill>
                <a:latin typeface="Arial"/>
              </a:defRPr>
            </a:lvl1pPr>
          </a:lstStyle>
          <a:p>
            <a:r>
              <a:rPr lang="en-US"/>
              <a:t>Click to edit Master title style</a:t>
            </a:r>
            <a:endParaRPr lang="en-US" dirty="0"/>
          </a:p>
        </p:txBody>
      </p:sp>
      <p:grpSp>
        <p:nvGrpSpPr>
          <p:cNvPr id="14" name="Group 13"/>
          <p:cNvGrpSpPr/>
          <p:nvPr userDrawn="1"/>
        </p:nvGrpSpPr>
        <p:grpSpPr>
          <a:xfrm>
            <a:off x="3761406" y="1609751"/>
            <a:ext cx="3255275" cy="2970270"/>
            <a:chOff x="533511" y="2461713"/>
            <a:chExt cx="3682288" cy="3359898"/>
          </a:xfrm>
        </p:grpSpPr>
        <p:pic>
          <p:nvPicPr>
            <p:cNvPr id="20" name="Picture 1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invGray">
            <a:xfrm>
              <a:off x="533511" y="2461713"/>
              <a:ext cx="2692289" cy="2984004"/>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bwMode="invGray">
            <a:xfrm>
              <a:off x="2406852" y="3385075"/>
              <a:ext cx="1808947" cy="2009267"/>
            </a:xfrm>
            <a:prstGeom prst="rect">
              <a:avLst/>
            </a:prstGeom>
          </p:spPr>
        </p:pic>
        <p:pic>
          <p:nvPicPr>
            <p:cNvPr id="22" name="Picture 2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bwMode="invGray">
            <a:xfrm>
              <a:off x="1151470" y="3770458"/>
              <a:ext cx="1850893" cy="2051153"/>
            </a:xfrm>
            <a:prstGeom prst="rect">
              <a:avLst/>
            </a:prstGeom>
          </p:spPr>
        </p:pic>
      </p:grpSp>
    </p:spTree>
    <p:extLst>
      <p:ext uri="{BB962C8B-B14F-4D97-AF65-F5344CB8AC3E}">
        <p14:creationId xmlns:p14="http://schemas.microsoft.com/office/powerpoint/2010/main" val="2832876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2478AC-FA90-8A44-9CB7-F921B89FC7E8}" type="datetimeFigureOut">
              <a:rPr lang="en-US" smtClean="0"/>
              <a:t>5/24/2017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272-B0BB-9746-A951-838173099FB1}" type="slidenum">
              <a:rPr lang="en-US" smtClean="0"/>
              <a:t>‹#›</a:t>
            </a:fld>
            <a:endParaRPr lang="en-US"/>
          </a:p>
        </p:txBody>
      </p:sp>
    </p:spTree>
    <p:extLst>
      <p:ext uri="{BB962C8B-B14F-4D97-AF65-F5344CB8AC3E}">
        <p14:creationId xmlns:p14="http://schemas.microsoft.com/office/powerpoint/2010/main" val="3249182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p:cNvSpPr/>
          <p:nvPr userDrawn="1"/>
        </p:nvSpPr>
        <p:spPr bwMode="white">
          <a:xfrm>
            <a:off x="-1" y="0"/>
            <a:ext cx="9144001" cy="6917267"/>
          </a:xfrm>
          <a:prstGeom prst="rect">
            <a:avLst/>
          </a:prstGeom>
          <a:solidFill>
            <a:srgbClr val="01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t="12650" b="1217"/>
          <a:stretch/>
        </p:blipFill>
        <p:spPr bwMode="invGray">
          <a:xfrm>
            <a:off x="-1" y="-44897"/>
            <a:ext cx="9144002" cy="5912298"/>
          </a:xfrm>
          <a:prstGeom prst="rect">
            <a:avLst/>
          </a:prstGeom>
        </p:spPr>
      </p:pic>
      <p:grpSp>
        <p:nvGrpSpPr>
          <p:cNvPr id="16" name="Group 15"/>
          <p:cNvGrpSpPr/>
          <p:nvPr userDrawn="1"/>
        </p:nvGrpSpPr>
        <p:grpSpPr>
          <a:xfrm>
            <a:off x="533511" y="1500986"/>
            <a:ext cx="3682288" cy="3359898"/>
            <a:chOff x="533511" y="2461713"/>
            <a:chExt cx="3682288" cy="3359898"/>
          </a:xfrm>
        </p:grpSpPr>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533511" y="2461713"/>
              <a:ext cx="2692289" cy="2984004"/>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2406852" y="3385075"/>
              <a:ext cx="1808947" cy="2009267"/>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invGray">
            <a:xfrm>
              <a:off x="1151470" y="3770458"/>
              <a:ext cx="1850893" cy="2051153"/>
            </a:xfrm>
            <a:prstGeom prst="rect">
              <a:avLst/>
            </a:prstGeom>
          </p:spPr>
        </p:pic>
      </p:grpSp>
      <p:sp>
        <p:nvSpPr>
          <p:cNvPr id="4" name="Date Placeholder 3"/>
          <p:cNvSpPr>
            <a:spLocks noGrp="1"/>
          </p:cNvSpPr>
          <p:nvPr>
            <p:ph type="dt" sz="half" idx="10"/>
          </p:nvPr>
        </p:nvSpPr>
        <p:spPr>
          <a:xfrm>
            <a:off x="740843" y="6356350"/>
            <a:ext cx="1159933" cy="365125"/>
          </a:xfrm>
        </p:spPr>
        <p:txBody>
          <a:bodyPr/>
          <a:lstStyle/>
          <a:p>
            <a:fld id="{B22478AC-FA90-8A44-9CB7-F921B89FC7E8}" type="datetimeFigureOut">
              <a:rPr lang="en-US" smtClean="0"/>
              <a:t>5/24/2017</a:t>
            </a:fld>
            <a:endParaRPr lang="en-US" dirty="0"/>
          </a:p>
        </p:txBody>
      </p:sp>
      <p:sp>
        <p:nvSpPr>
          <p:cNvPr id="5" name="Footer Placeholder 4"/>
          <p:cNvSpPr>
            <a:spLocks noGrp="1"/>
          </p:cNvSpPr>
          <p:nvPr>
            <p:ph type="ftr" sz="quarter" idx="11"/>
          </p:nvPr>
        </p:nvSpPr>
        <p:spPr>
          <a:xfrm>
            <a:off x="2006599" y="6356350"/>
            <a:ext cx="4885267" cy="365125"/>
          </a:xfrm>
        </p:spPr>
        <p:txBody>
          <a:bodyPr/>
          <a:lstStyle/>
          <a:p>
            <a:endParaRPr lang="en-US" dirty="0"/>
          </a:p>
        </p:txBody>
      </p:sp>
      <p:sp>
        <p:nvSpPr>
          <p:cNvPr id="6" name="Slide Number Placeholder 5"/>
          <p:cNvSpPr>
            <a:spLocks noGrp="1"/>
          </p:cNvSpPr>
          <p:nvPr>
            <p:ph type="sldNum" sz="quarter" idx="12"/>
          </p:nvPr>
        </p:nvSpPr>
        <p:spPr>
          <a:xfrm>
            <a:off x="7015308" y="6356350"/>
            <a:ext cx="1519092" cy="365125"/>
          </a:xfrm>
        </p:spPr>
        <p:txBody>
          <a:bodyPr/>
          <a:lstStyle/>
          <a:p>
            <a:fld id="{2BB61272-B0BB-9746-A951-838173099FB1}" type="slidenum">
              <a:rPr lang="en-US" smtClean="0"/>
              <a:t>‹#›</a:t>
            </a:fld>
            <a:endParaRPr lang="en-US"/>
          </a:p>
        </p:txBody>
      </p:sp>
      <p:sp>
        <p:nvSpPr>
          <p:cNvPr id="10" name="Subtitle 2"/>
          <p:cNvSpPr>
            <a:spLocks noGrp="1"/>
          </p:cNvSpPr>
          <p:nvPr userDrawn="1">
            <p:ph type="subTitle" idx="13"/>
          </p:nvPr>
        </p:nvSpPr>
        <p:spPr>
          <a:xfrm>
            <a:off x="4216400" y="4980989"/>
            <a:ext cx="4318000" cy="1148890"/>
          </a:xfrm>
        </p:spPr>
        <p:txBody>
          <a:bodyPr>
            <a:normAutofit/>
          </a:bodyPr>
          <a:lstStyle>
            <a:lvl1pPr marL="0" indent="0" algn="r">
              <a:buNone/>
              <a:defRPr sz="1600" b="0" i="0" spc="200">
                <a:solidFill>
                  <a:schemeClr val="tx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31" name="Picture 30" descr="Brooks-RGB-tag-REV.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invGray">
          <a:xfrm>
            <a:off x="7435326" y="53116"/>
            <a:ext cx="1640938" cy="958951"/>
          </a:xfrm>
          <a:prstGeom prst="rect">
            <a:avLst/>
          </a:prstGeom>
        </p:spPr>
      </p:pic>
      <p:sp>
        <p:nvSpPr>
          <p:cNvPr id="15" name="Title 1"/>
          <p:cNvSpPr>
            <a:spLocks noGrp="1"/>
          </p:cNvSpPr>
          <p:nvPr userDrawn="1">
            <p:ph type="ctrTitle"/>
          </p:nvPr>
        </p:nvSpPr>
        <p:spPr>
          <a:xfrm>
            <a:off x="4216400" y="3623733"/>
            <a:ext cx="4317999" cy="1357256"/>
          </a:xfrm>
        </p:spPr>
        <p:txBody>
          <a:bodyPr>
            <a:normAutofit/>
          </a:bodyPr>
          <a:lstStyle>
            <a:lvl1pPr algn="r">
              <a:defRPr sz="3200" b="0" i="0" spc="300">
                <a:solidFill>
                  <a:schemeClr val="bg2"/>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423875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2478AC-FA90-8A44-9CB7-F921B89FC7E8}" type="datetimeFigureOut">
              <a:rPr lang="en-US" smtClean="0"/>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272-B0BB-9746-A951-838173099FB1}" type="slidenum">
              <a:rPr lang="en-US" smtClean="0"/>
              <a:t>‹#›</a:t>
            </a:fld>
            <a:endParaRPr lang="en-US"/>
          </a:p>
        </p:txBody>
      </p:sp>
    </p:spTree>
    <p:extLst>
      <p:ext uri="{BB962C8B-B14F-4D97-AF65-F5344CB8AC3E}">
        <p14:creationId xmlns:p14="http://schemas.microsoft.com/office/powerpoint/2010/main" val="342299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2478AC-FA90-8A44-9CB7-F921B89FC7E8}" type="datetimeFigureOut">
              <a:rPr lang="en-US" smtClean="0"/>
              <a:t>5/24/2017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272-B0BB-9746-A951-838173099FB1}" type="slidenum">
              <a:rPr lang="en-US" smtClean="0"/>
              <a:t>‹#›</a:t>
            </a:fld>
            <a:endParaRPr lang="en-US"/>
          </a:p>
        </p:txBody>
      </p:sp>
    </p:spTree>
    <p:extLst>
      <p:ext uri="{BB962C8B-B14F-4D97-AF65-F5344CB8AC3E}">
        <p14:creationId xmlns:p14="http://schemas.microsoft.com/office/powerpoint/2010/main" val="3794973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2478AC-FA90-8A44-9CB7-F921B89FC7E8}" type="datetimeFigureOut">
              <a:rPr lang="en-US" smtClean="0"/>
              <a:t>5/24/2017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272-B0BB-9746-A951-838173099FB1}" type="slidenum">
              <a:rPr lang="en-US" smtClean="0"/>
              <a:t>‹#›</a:t>
            </a:fld>
            <a:endParaRPr lang="en-US"/>
          </a:p>
        </p:txBody>
      </p:sp>
    </p:spTree>
    <p:extLst>
      <p:ext uri="{BB962C8B-B14F-4D97-AF65-F5344CB8AC3E}">
        <p14:creationId xmlns:p14="http://schemas.microsoft.com/office/powerpoint/2010/main" val="300126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39353"/>
            <a:ext cx="5111750" cy="49868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139353"/>
            <a:ext cx="3008313" cy="49868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2478AC-FA90-8A44-9CB7-F921B89FC7E8}" type="datetimeFigureOut">
              <a:rPr lang="en-US" smtClean="0"/>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272-B0BB-9746-A951-838173099FB1}" type="slidenum">
              <a:rPr lang="en-US" smtClean="0"/>
              <a:t>‹#›</a:t>
            </a:fld>
            <a:endParaRPr lang="en-US"/>
          </a:p>
        </p:txBody>
      </p:sp>
      <p:sp>
        <p:nvSpPr>
          <p:cNvPr id="8" name="Title 1"/>
          <p:cNvSpPr txBox="1">
            <a:spLocks/>
          </p:cNvSpPr>
          <p:nvPr userDrawn="1"/>
        </p:nvSpPr>
        <p:spPr>
          <a:xfrm>
            <a:off x="457200" y="9759"/>
            <a:ext cx="6565283" cy="988633"/>
          </a:xfrm>
          <a:prstGeom prst="rect">
            <a:avLst/>
          </a:prstGeom>
        </p:spPr>
        <p:txBody>
          <a:bodyPr vert="horz" lIns="91440" tIns="45720" rIns="91440" bIns="45720" rtlCol="0" anchor="b" anchorCtr="0">
            <a:normAutofit/>
          </a:bodyPr>
          <a:lstStyle>
            <a:lvl1pPr algn="l" defTabSz="457200" rtl="0" eaLnBrk="1" latinLnBrk="0" hangingPunct="1">
              <a:lnSpc>
                <a:spcPct val="90000"/>
              </a:lnSpc>
              <a:spcBef>
                <a:spcPct val="0"/>
              </a:spcBef>
              <a:buNone/>
              <a:defRPr sz="3000" b="0" i="0"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53863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222247"/>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2478AC-FA90-8A44-9CB7-F921B89FC7E8}" type="datetimeFigureOut">
              <a:rPr lang="en-US" smtClean="0"/>
              <a:t>5/24/2017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272-B0BB-9746-A951-838173099FB1}" type="slidenum">
              <a:rPr lang="en-US" smtClean="0"/>
              <a:t>‹#›</a:t>
            </a:fld>
            <a:endParaRPr lang="en-US"/>
          </a:p>
        </p:txBody>
      </p:sp>
      <p:sp>
        <p:nvSpPr>
          <p:cNvPr id="8" name="Title 1"/>
          <p:cNvSpPr txBox="1">
            <a:spLocks/>
          </p:cNvSpPr>
          <p:nvPr userDrawn="1"/>
        </p:nvSpPr>
        <p:spPr>
          <a:xfrm>
            <a:off x="457200" y="9759"/>
            <a:ext cx="6565283" cy="988633"/>
          </a:xfrm>
          <a:prstGeom prst="rect">
            <a:avLst/>
          </a:prstGeom>
        </p:spPr>
        <p:txBody>
          <a:bodyPr vert="horz" lIns="91440" tIns="45720" rIns="91440" bIns="45720" rtlCol="0" anchor="b" anchorCtr="0">
            <a:normAutofit/>
          </a:bodyPr>
          <a:lstStyle>
            <a:lvl1pPr algn="l" defTabSz="457200" rtl="0" eaLnBrk="1" latinLnBrk="0" hangingPunct="1">
              <a:lnSpc>
                <a:spcPct val="90000"/>
              </a:lnSpc>
              <a:spcBef>
                <a:spcPct val="0"/>
              </a:spcBef>
              <a:buNone/>
              <a:defRPr sz="3000" b="0" i="0"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81219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 Sub, No Text">
    <p:spTree>
      <p:nvGrpSpPr>
        <p:cNvPr id="1" name=""/>
        <p:cNvGrpSpPr/>
        <p:nvPr/>
      </p:nvGrpSpPr>
      <p:grpSpPr>
        <a:xfrm>
          <a:off x="0" y="0"/>
          <a:ext cx="0" cy="0"/>
          <a:chOff x="0" y="0"/>
          <a:chExt cx="0" cy="0"/>
        </a:xfrm>
      </p:grpSpPr>
      <p:sp>
        <p:nvSpPr>
          <p:cNvPr id="4" name="Content Placeholder 2"/>
          <p:cNvSpPr>
            <a:spLocks noGrp="1"/>
          </p:cNvSpPr>
          <p:nvPr>
            <p:ph idx="10"/>
          </p:nvPr>
        </p:nvSpPr>
        <p:spPr>
          <a:xfrm>
            <a:off x="609600" y="1295400"/>
            <a:ext cx="8229600" cy="411726"/>
          </a:xfrm>
        </p:spPr>
        <p:txBody>
          <a:bodyPr wrap="none" tIns="0" bIns="0">
            <a:noAutofit/>
          </a:bodyPr>
          <a:lstStyle>
            <a:lvl1pPr marL="0" indent="0">
              <a:lnSpc>
                <a:spcPct val="100000"/>
              </a:lnSpc>
              <a:spcBef>
                <a:spcPts val="0"/>
              </a:spcBef>
              <a:buClr>
                <a:schemeClr val="accent2"/>
              </a:buClr>
              <a:buFont typeface="Arial"/>
              <a:buNone/>
              <a:defRPr sz="1600" b="1" cap="all">
                <a:solidFill>
                  <a:srgbClr val="7F7F7F"/>
                </a:solidFill>
              </a:defRPr>
            </a:lvl1pPr>
            <a:lvl2pPr marL="457200" indent="0">
              <a:buFont typeface="Lucida Grande"/>
              <a:buNone/>
              <a:defRPr sz="1600" b="1"/>
            </a:lvl2pPr>
            <a:lvl3pPr marL="804863" indent="0">
              <a:buNone/>
              <a:defRPr sz="1600" b="1"/>
            </a:lvl3pPr>
            <a:lvl4pPr marL="1143000" indent="-169863">
              <a:defRPr/>
            </a:lvl4pPr>
            <a:lvl5pPr>
              <a:defRPr>
                <a:solidFill>
                  <a:srgbClr val="595959"/>
                </a:solidFill>
              </a:defRPr>
            </a:lvl5pPr>
          </a:lstStyle>
          <a:p>
            <a:pPr lvl="0"/>
            <a:r>
              <a:rPr lang="en-US"/>
              <a:t>Edit Master text styles</a:t>
            </a:r>
          </a:p>
        </p:txBody>
      </p:sp>
      <p:sp>
        <p:nvSpPr>
          <p:cNvPr id="5" name="Title 1"/>
          <p:cNvSpPr>
            <a:spLocks noGrp="1"/>
          </p:cNvSpPr>
          <p:nvPr>
            <p:ph type="title"/>
          </p:nvPr>
        </p:nvSpPr>
        <p:spPr>
          <a:xfrm>
            <a:off x="457200" y="9759"/>
            <a:ext cx="6565283" cy="988633"/>
          </a:xfrm>
        </p:spPr>
        <p:txBody>
          <a:bodyPr/>
          <a:lstStyle/>
          <a:p>
            <a:r>
              <a:rPr lang="en-US"/>
              <a:t>Click to edit Master title style</a:t>
            </a:r>
          </a:p>
        </p:txBody>
      </p:sp>
    </p:spTree>
    <p:extLst>
      <p:ext uri="{BB962C8B-B14F-4D97-AF65-F5344CB8AC3E}">
        <p14:creationId xmlns:p14="http://schemas.microsoft.com/office/powerpoint/2010/main" val="425622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Small-Vapor3.jpg"/>
          <p:cNvPicPr>
            <a:picLocks noChangeAspect="1"/>
          </p:cNvPicPr>
          <p:nvPr userDrawn="1"/>
        </p:nvPicPr>
        <p:blipFill>
          <a:blip r:embed="rId18">
            <a:alphaModFix amt="80000"/>
            <a:extLst>
              <a:ext uri="{28A0092B-C50C-407E-A947-70E740481C1C}">
                <a14:useLocalDpi xmlns:a14="http://schemas.microsoft.com/office/drawing/2010/main" val="0"/>
              </a:ext>
            </a:extLst>
          </a:blip>
          <a:stretch>
            <a:fillRect/>
          </a:stretch>
        </p:blipFill>
        <p:spPr>
          <a:xfrm>
            <a:off x="0" y="3047999"/>
            <a:ext cx="3523175" cy="3810001"/>
          </a:xfrm>
          <a:prstGeom prst="rect">
            <a:avLst/>
          </a:prstGeom>
        </p:spPr>
      </p:pic>
      <p:sp>
        <p:nvSpPr>
          <p:cNvPr id="10" name="Rectangle 9"/>
          <p:cNvSpPr/>
          <p:nvPr userDrawn="1"/>
        </p:nvSpPr>
        <p:spPr bwMode="white">
          <a:xfrm>
            <a:off x="0" y="0"/>
            <a:ext cx="9144000" cy="104593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b" anchorCtr="0"/>
          <a:lstStyle>
            <a:lvl1pPr algn="l">
              <a:defRPr sz="1000">
                <a:solidFill>
                  <a:schemeClr val="bg2"/>
                </a:solidFill>
              </a:defRPr>
            </a:lvl1pPr>
          </a:lstStyle>
          <a:p>
            <a:fld id="{B22478AC-FA90-8A44-9CB7-F921B89FC7E8}" type="datetimeFigureOut">
              <a:rPr lang="en-US" smtClean="0"/>
              <a:pPr/>
              <a:t>5/24/2017</a:t>
            </a:fld>
            <a:endParaRPr lang="en-US" dirty="0"/>
          </a:p>
        </p:txBody>
      </p:sp>
      <p:sp>
        <p:nvSpPr>
          <p:cNvPr id="5" name="Footer Placeholder 4"/>
          <p:cNvSpPr>
            <a:spLocks noGrp="1"/>
          </p:cNvSpPr>
          <p:nvPr>
            <p:ph type="ftr" sz="quarter" idx="3"/>
          </p:nvPr>
        </p:nvSpPr>
        <p:spPr>
          <a:xfrm>
            <a:off x="2700867" y="6356350"/>
            <a:ext cx="3759200" cy="365125"/>
          </a:xfrm>
          <a:prstGeom prst="rect">
            <a:avLst/>
          </a:prstGeom>
        </p:spPr>
        <p:txBody>
          <a:bodyPr vert="horz" lIns="91440" tIns="45720" rIns="91440" bIns="45720" rtlCol="0" anchor="b" anchorCtr="0"/>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b" anchorCtr="0"/>
          <a:lstStyle>
            <a:lvl1pPr algn="r">
              <a:defRPr sz="1000">
                <a:solidFill>
                  <a:schemeClr val="bg2"/>
                </a:solidFill>
              </a:defRPr>
            </a:lvl1pPr>
          </a:lstStyle>
          <a:p>
            <a:fld id="{2BB61272-B0BB-9746-A951-838173099FB1}" type="slidenum">
              <a:rPr lang="en-US" smtClean="0"/>
              <a:pPr/>
              <a:t>‹#›</a:t>
            </a:fld>
            <a:endParaRPr lang="en-US"/>
          </a:p>
        </p:txBody>
      </p:sp>
      <p:sp>
        <p:nvSpPr>
          <p:cNvPr id="3" name="Text Placeholder 2"/>
          <p:cNvSpPr>
            <a:spLocks noGrp="1"/>
          </p:cNvSpPr>
          <p:nvPr>
            <p:ph type="body" idx="1"/>
          </p:nvPr>
        </p:nvSpPr>
        <p:spPr>
          <a:xfrm>
            <a:off x="457200" y="1385523"/>
            <a:ext cx="8229600" cy="49708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57200" y="53116"/>
            <a:ext cx="6866467" cy="945276"/>
          </a:xfrm>
          <a:prstGeom prst="rect">
            <a:avLst/>
          </a:prstGeom>
        </p:spPr>
        <p:txBody>
          <a:bodyPr vert="horz" lIns="91440" tIns="45720" rIns="91440" bIns="45720" rtlCol="0" anchor="b" anchorCtr="0">
            <a:normAutofit/>
          </a:bodyPr>
          <a:lstStyle/>
          <a:p>
            <a:r>
              <a:rPr lang="en-US"/>
              <a:t>Click to edit Master title style</a:t>
            </a:r>
            <a:endParaRPr lang="en-US" dirty="0"/>
          </a:p>
        </p:txBody>
      </p:sp>
      <p:pic>
        <p:nvPicPr>
          <p:cNvPr id="8" name="Picture 7" descr="Brooks-RGB-tag-REV.pn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bwMode="invGray">
          <a:xfrm>
            <a:off x="7435326" y="53116"/>
            <a:ext cx="1640938" cy="958951"/>
          </a:xfrm>
          <a:prstGeom prst="rect">
            <a:avLst/>
          </a:prstGeom>
        </p:spPr>
      </p:pic>
    </p:spTree>
    <p:extLst>
      <p:ext uri="{BB962C8B-B14F-4D97-AF65-F5344CB8AC3E}">
        <p14:creationId xmlns:p14="http://schemas.microsoft.com/office/powerpoint/2010/main" val="36107969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6" r:id="rId7"/>
    <p:sldLayoutId id="2147483687" r:id="rId8"/>
    <p:sldLayoutId id="2147483688" r:id="rId9"/>
    <p:sldLayoutId id="2147483691" r:id="rId10"/>
    <p:sldLayoutId id="2147483692" r:id="rId11"/>
    <p:sldLayoutId id="2147483651" r:id="rId12"/>
    <p:sldLayoutId id="2147483656" r:id="rId13"/>
    <p:sldLayoutId id="2147483657" r:id="rId14"/>
    <p:sldLayoutId id="2147483660" r:id="rId15"/>
    <p:sldLayoutId id="2147483693" r:id="rId16"/>
  </p:sldLayoutIdLst>
  <p:txStyles>
    <p:titleStyle>
      <a:lvl1pPr algn="l" defTabSz="457200" rtl="0" eaLnBrk="1" latinLnBrk="0" hangingPunct="1">
        <a:lnSpc>
          <a:spcPct val="90000"/>
        </a:lnSpc>
        <a:spcBef>
          <a:spcPct val="0"/>
        </a:spcBef>
        <a:buNone/>
        <a:defRPr sz="3000" b="0" i="0" kern="1200">
          <a:solidFill>
            <a:schemeClr val="bg1"/>
          </a:solidFill>
          <a:latin typeface="+mj-lt"/>
          <a:ea typeface="+mj-ea"/>
          <a:cs typeface="+mj-cs"/>
        </a:defRPr>
      </a:lvl1pPr>
    </p:titleStyle>
    <p:bodyStyle>
      <a:lvl1pPr marL="0" indent="0" algn="l" defTabSz="457200" rtl="0" eaLnBrk="1" latinLnBrk="0" hangingPunct="1">
        <a:lnSpc>
          <a:spcPct val="90000"/>
        </a:lnSpc>
        <a:spcBef>
          <a:spcPts val="1000"/>
        </a:spcBef>
        <a:buClr>
          <a:schemeClr val="tx2"/>
        </a:buClr>
        <a:buFontTx/>
        <a:buNone/>
        <a:defRPr sz="2800" kern="1200">
          <a:solidFill>
            <a:schemeClr val="tx1"/>
          </a:solidFill>
          <a:latin typeface="+mn-lt"/>
          <a:ea typeface="+mn-ea"/>
          <a:cs typeface="+mn-cs"/>
        </a:defRPr>
      </a:lvl1pPr>
      <a:lvl2pPr marL="457200" indent="-228600" algn="l" defTabSz="457200" rtl="0" eaLnBrk="1" latinLnBrk="0" hangingPunct="1">
        <a:spcBef>
          <a:spcPct val="20000"/>
        </a:spcBef>
        <a:buClr>
          <a:schemeClr val="tx2"/>
        </a:buClr>
        <a:buSzPct val="100000"/>
        <a:buFont typeface="Arial"/>
        <a:buChar char="•"/>
        <a:defRPr sz="2400" kern="1200">
          <a:solidFill>
            <a:schemeClr val="tx1"/>
          </a:solidFill>
          <a:latin typeface="+mn-lt"/>
          <a:ea typeface="+mn-ea"/>
          <a:cs typeface="+mn-cs"/>
        </a:defRPr>
      </a:lvl2pPr>
      <a:lvl3pPr marL="685800" indent="-182880" algn="l" defTabSz="457200" rtl="0" eaLnBrk="1" latinLnBrk="0" hangingPunct="1">
        <a:spcBef>
          <a:spcPct val="20000"/>
        </a:spcBef>
        <a:buClr>
          <a:schemeClr val="tx2"/>
        </a:buClr>
        <a:buSzPct val="90000"/>
        <a:buFont typeface="Wingdings" charset="2"/>
        <a:buChar char="§"/>
        <a:defRPr sz="2000" kern="1200">
          <a:solidFill>
            <a:schemeClr val="tx1"/>
          </a:solidFill>
          <a:latin typeface="+mn-lt"/>
          <a:ea typeface="+mn-ea"/>
          <a:cs typeface="+mn-cs"/>
        </a:defRPr>
      </a:lvl3pPr>
      <a:lvl4pPr marL="914400" indent="-182880" algn="l" defTabSz="457200" rtl="0" eaLnBrk="1" latinLnBrk="0" hangingPunct="1">
        <a:spcBef>
          <a:spcPct val="20000"/>
        </a:spcBef>
        <a:buClr>
          <a:schemeClr val="tx2"/>
        </a:buClr>
        <a:buSzPct val="100000"/>
        <a:buFont typeface="Arial"/>
        <a:buChar char="•"/>
        <a:defRPr sz="1600" kern="1200">
          <a:solidFill>
            <a:schemeClr val="tx1"/>
          </a:solidFill>
          <a:latin typeface="+mn-lt"/>
          <a:ea typeface="+mn-ea"/>
          <a:cs typeface="+mn-cs"/>
        </a:defRPr>
      </a:lvl4pPr>
      <a:lvl5pPr marL="1143000" indent="-155448" algn="l" defTabSz="457200" rtl="0" eaLnBrk="1" latinLnBrk="0" hangingPunct="1">
        <a:spcBef>
          <a:spcPct val="20000"/>
        </a:spcBef>
        <a:buClr>
          <a:schemeClr val="tx2"/>
        </a:buClr>
        <a:buSzPct val="90000"/>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brooksinstrument.com/blog/wp-content/uploads/2015/08/Fermentors-Bioreactors-2015-3-e1441033483981.pn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9.tmp"/><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brooksinstrument.com/blog/2015/08/electronic-pressure-controller-eliminates-droop-boost-and-hysteresi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Cyber Road Show Webinar</a:t>
            </a:r>
          </a:p>
          <a:p>
            <a:r>
              <a:rPr lang="en-US" dirty="0"/>
              <a:t>May 24, 2017</a:t>
            </a:r>
          </a:p>
        </p:txBody>
      </p:sp>
      <p:sp>
        <p:nvSpPr>
          <p:cNvPr id="4" name="Title 3"/>
          <p:cNvSpPr>
            <a:spLocks noGrp="1"/>
          </p:cNvSpPr>
          <p:nvPr>
            <p:ph type="ctrTitle"/>
          </p:nvPr>
        </p:nvSpPr>
        <p:spPr/>
        <p:txBody>
          <a:bodyPr/>
          <a:lstStyle/>
          <a:p>
            <a:r>
              <a:rPr lang="en-US" dirty="0"/>
              <a:t>Quick Ship Program &amp; </a:t>
            </a:r>
            <a:br>
              <a:rPr lang="en-US" dirty="0"/>
            </a:br>
            <a:r>
              <a:rPr lang="en-US" dirty="0"/>
              <a:t>SLA Pressure Controllers</a:t>
            </a:r>
          </a:p>
        </p:txBody>
      </p:sp>
      <p:pic>
        <p:nvPicPr>
          <p:cNvPr id="8" name="Picture 7" descr="Brooks-RGB-tag-REV.png"/>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7127726" y="5543086"/>
            <a:ext cx="1640938" cy="958951"/>
          </a:xfrm>
          <a:prstGeom prst="rect">
            <a:avLst/>
          </a:prstGeom>
        </p:spPr>
      </p:pic>
    </p:spTree>
    <p:extLst>
      <p:ext uri="{BB962C8B-B14F-4D97-AF65-F5344CB8AC3E}">
        <p14:creationId xmlns:p14="http://schemas.microsoft.com/office/powerpoint/2010/main" val="394222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80/20 Business Process</a:t>
            </a:r>
          </a:p>
        </p:txBody>
      </p:sp>
      <p:sp>
        <p:nvSpPr>
          <p:cNvPr id="3" name="Content Placeholder 2"/>
          <p:cNvSpPr>
            <a:spLocks noGrp="1"/>
          </p:cNvSpPr>
          <p:nvPr>
            <p:ph sz="half" idx="1"/>
          </p:nvPr>
        </p:nvSpPr>
        <p:spPr>
          <a:xfrm>
            <a:off x="628650" y="1541929"/>
            <a:ext cx="3886200" cy="3948044"/>
          </a:xfrm>
        </p:spPr>
        <p:txBody>
          <a:bodyPr>
            <a:normAutofit/>
          </a:bodyPr>
          <a:lstStyle/>
          <a:p>
            <a:pPr marL="0" indent="0">
              <a:buNone/>
            </a:pPr>
            <a:r>
              <a:rPr lang="en-US" sz="2600" b="1" dirty="0"/>
              <a:t>Results of Complexity</a:t>
            </a:r>
          </a:p>
          <a:p>
            <a:pPr marL="0" indent="0">
              <a:buNone/>
            </a:pPr>
            <a:endParaRPr lang="en-US" sz="1200" b="1" dirty="0"/>
          </a:p>
          <a:p>
            <a:pPr marL="0" indent="0">
              <a:buNone/>
            </a:pPr>
            <a:r>
              <a:rPr lang="en-US" sz="2400" dirty="0"/>
              <a:t>Lack of Customer Service:</a:t>
            </a:r>
          </a:p>
          <a:p>
            <a:pPr marL="285750" indent="-285750">
              <a:buFont typeface="Arial" panose="020B0604020202020204" pitchFamily="34" charset="0"/>
              <a:buChar char="•"/>
            </a:pPr>
            <a:r>
              <a:rPr lang="en-US" sz="2200" dirty="0"/>
              <a:t>Poor time management</a:t>
            </a:r>
          </a:p>
          <a:p>
            <a:pPr marL="285750" indent="-285750">
              <a:buFont typeface="Arial" panose="020B0604020202020204" pitchFamily="34" charset="0"/>
              <a:buChar char="•"/>
            </a:pPr>
            <a:r>
              <a:rPr lang="en-US" sz="2200" dirty="0"/>
              <a:t>Lack of in-depth sales calls</a:t>
            </a:r>
          </a:p>
          <a:p>
            <a:pPr marL="285750" indent="-285750">
              <a:buFont typeface="Arial" panose="020B0604020202020204" pitchFamily="34" charset="0"/>
              <a:buChar char="•"/>
            </a:pPr>
            <a:r>
              <a:rPr lang="en-US" sz="2200" dirty="0"/>
              <a:t>Increased order tracking</a:t>
            </a:r>
          </a:p>
          <a:p>
            <a:pPr marL="285750" indent="-285750">
              <a:buFont typeface="Arial" panose="020B0604020202020204" pitchFamily="34" charset="0"/>
              <a:buChar char="•"/>
            </a:pPr>
            <a:r>
              <a:rPr lang="en-US" sz="2200" dirty="0"/>
              <a:t>High effort on Receivables</a:t>
            </a:r>
          </a:p>
          <a:p>
            <a:pPr marL="285750" indent="-285750">
              <a:buFont typeface="Arial" panose="020B0604020202020204" pitchFamily="34" charset="0"/>
              <a:buChar char="•"/>
            </a:pPr>
            <a:r>
              <a:rPr lang="en-US" sz="2200" dirty="0"/>
              <a:t>Loss of customers</a:t>
            </a:r>
          </a:p>
        </p:txBody>
      </p:sp>
      <p:graphicFrame>
        <p:nvGraphicFramePr>
          <p:cNvPr id="9" name="Content Placeholder 5"/>
          <p:cNvGraphicFramePr>
            <a:graphicFrameLocks noGrp="1"/>
          </p:cNvGraphicFramePr>
          <p:nvPr>
            <p:ph sz="half" idx="2"/>
            <p:extLst>
              <p:ext uri="{D42A27DB-BD31-4B8C-83A1-F6EECF244321}">
                <p14:modId xmlns:p14="http://schemas.microsoft.com/office/powerpoint/2010/main" val="4159649955"/>
              </p:ext>
            </p:extLst>
          </p:nvPr>
        </p:nvGraphicFramePr>
        <p:xfrm>
          <a:off x="4844298" y="2226469"/>
          <a:ext cx="38862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Oval 9"/>
          <p:cNvSpPr/>
          <p:nvPr/>
        </p:nvSpPr>
        <p:spPr>
          <a:xfrm>
            <a:off x="6534305" y="3682093"/>
            <a:ext cx="2441121" cy="155121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97073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581" b="7573"/>
          <a:stretch/>
        </p:blipFill>
        <p:spPr>
          <a:xfrm>
            <a:off x="-2730" y="0"/>
            <a:ext cx="9146730" cy="6858000"/>
          </a:xfrm>
          <a:prstGeom prst="rect">
            <a:avLst/>
          </a:prstGeom>
        </p:spPr>
      </p:pic>
      <p:sp>
        <p:nvSpPr>
          <p:cNvPr id="7" name="Subtitle 6"/>
          <p:cNvSpPr>
            <a:spLocks noGrp="1"/>
          </p:cNvSpPr>
          <p:nvPr>
            <p:ph type="subTitle" idx="13"/>
          </p:nvPr>
        </p:nvSpPr>
        <p:spPr/>
        <p:txBody>
          <a:bodyPr/>
          <a:lstStyle/>
          <a:p>
            <a:r>
              <a:rPr lang="en-US" dirty="0"/>
              <a:t>Christine Batycki</a:t>
            </a:r>
          </a:p>
        </p:txBody>
      </p:sp>
      <p:sp>
        <p:nvSpPr>
          <p:cNvPr id="6" name="Title 5"/>
          <p:cNvSpPr>
            <a:spLocks noGrp="1"/>
          </p:cNvSpPr>
          <p:nvPr>
            <p:ph type="ctrTitle"/>
          </p:nvPr>
        </p:nvSpPr>
        <p:spPr/>
        <p:txBody>
          <a:bodyPr/>
          <a:lstStyle/>
          <a:p>
            <a:r>
              <a:rPr lang="en-US" dirty="0"/>
              <a:t>Quick Ship</a:t>
            </a:r>
          </a:p>
        </p:txBody>
      </p:sp>
      <p:pic>
        <p:nvPicPr>
          <p:cNvPr id="13" name="Picture 12" descr="Brooks-RGB-tag-REV.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invGray">
          <a:xfrm>
            <a:off x="7435326" y="53116"/>
            <a:ext cx="1640938" cy="958951"/>
          </a:xfrm>
          <a:prstGeom prst="rect">
            <a:avLst/>
          </a:prstGeom>
        </p:spPr>
      </p:pic>
      <p:grpSp>
        <p:nvGrpSpPr>
          <p:cNvPr id="30" name="Group 29"/>
          <p:cNvGrpSpPr/>
          <p:nvPr/>
        </p:nvGrpSpPr>
        <p:grpSpPr>
          <a:xfrm>
            <a:off x="3217317" y="1883711"/>
            <a:ext cx="3255275" cy="2970270"/>
            <a:chOff x="533511" y="2461713"/>
            <a:chExt cx="3682288" cy="3359898"/>
          </a:xfrm>
        </p:grpSpPr>
        <p:pic>
          <p:nvPicPr>
            <p:cNvPr id="31" name="Picture 30"/>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bwMode="invGray">
            <a:xfrm>
              <a:off x="533511" y="2461713"/>
              <a:ext cx="2692289" cy="2984004"/>
            </a:xfrm>
            <a:prstGeom prst="rect">
              <a:avLst/>
            </a:prstGeom>
          </p:spPr>
        </p:pic>
        <p:pic>
          <p:nvPicPr>
            <p:cNvPr id="32" name="Picture 31"/>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bwMode="invGray">
            <a:xfrm>
              <a:off x="2406852" y="3385075"/>
              <a:ext cx="1808947" cy="2009267"/>
            </a:xfrm>
            <a:prstGeom prst="rect">
              <a:avLst/>
            </a:prstGeom>
          </p:spPr>
        </p:pic>
        <p:pic>
          <p:nvPicPr>
            <p:cNvPr id="33" name="Picture 32"/>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bwMode="invGray">
            <a:xfrm>
              <a:off x="1151470" y="3770458"/>
              <a:ext cx="1850893" cy="2051153"/>
            </a:xfrm>
            <a:prstGeom prst="rect">
              <a:avLst/>
            </a:prstGeom>
          </p:spPr>
        </p:pic>
      </p:grpSp>
    </p:spTree>
    <p:extLst>
      <p:ext uri="{BB962C8B-B14F-4D97-AF65-F5344CB8AC3E}">
        <p14:creationId xmlns:p14="http://schemas.microsoft.com/office/powerpoint/2010/main" val="2775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Available for Quick Ship</a:t>
            </a:r>
          </a:p>
        </p:txBody>
      </p:sp>
      <p:graphicFrame>
        <p:nvGraphicFramePr>
          <p:cNvPr id="32" name="Content Placeholder 6"/>
          <p:cNvGraphicFramePr>
            <a:graphicFrameLocks/>
          </p:cNvGraphicFramePr>
          <p:nvPr>
            <p:extLst>
              <p:ext uri="{D42A27DB-BD31-4B8C-83A1-F6EECF244321}">
                <p14:modId xmlns:p14="http://schemas.microsoft.com/office/powerpoint/2010/main" val="2608284757"/>
              </p:ext>
            </p:extLst>
          </p:nvPr>
        </p:nvGraphicFramePr>
        <p:xfrm>
          <a:off x="599703" y="1745260"/>
          <a:ext cx="4177441" cy="3861204"/>
        </p:xfrm>
        <a:graphic>
          <a:graphicData uri="http://schemas.openxmlformats.org/drawingml/2006/table">
            <a:tbl>
              <a:tblPr firstRow="1" bandRow="1">
                <a:tableStyleId>{B301B821-A1FF-4177-AEE7-76D212191A09}</a:tableStyleId>
              </a:tblPr>
              <a:tblGrid>
                <a:gridCol w="1294089">
                  <a:extLst>
                    <a:ext uri="{9D8B030D-6E8A-4147-A177-3AD203B41FA5}">
                      <a16:colId xmlns:a16="http://schemas.microsoft.com/office/drawing/2014/main" val="20001"/>
                    </a:ext>
                  </a:extLst>
                </a:gridCol>
                <a:gridCol w="1441676">
                  <a:extLst>
                    <a:ext uri="{9D8B030D-6E8A-4147-A177-3AD203B41FA5}">
                      <a16:colId xmlns:a16="http://schemas.microsoft.com/office/drawing/2014/main" val="20002"/>
                    </a:ext>
                  </a:extLst>
                </a:gridCol>
                <a:gridCol w="1441676">
                  <a:extLst>
                    <a:ext uri="{9D8B030D-6E8A-4147-A177-3AD203B41FA5}">
                      <a16:colId xmlns:a16="http://schemas.microsoft.com/office/drawing/2014/main" val="20003"/>
                    </a:ext>
                  </a:extLst>
                </a:gridCol>
              </a:tblGrid>
              <a:tr h="345382">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a:t>Variable Area Flow Meters</a:t>
                      </a:r>
                    </a:p>
                  </a:txBody>
                  <a:tcPr marL="68580" marR="68580" marT="34290" marB="34290" anchor="ct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a:txBody>
                  <a:tcPr anchor="ct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a:txBody>
                  <a:tcPr anchor="ctr"/>
                </a:tc>
                <a:extLst>
                  <a:ext uri="{0D108BD9-81ED-4DB2-BD59-A6C34878D82A}">
                    <a16:rowId xmlns:a16="http://schemas.microsoft.com/office/drawing/2014/main" val="10000"/>
                  </a:ext>
                </a:extLst>
              </a:tr>
              <a:tr h="329422">
                <a:tc>
                  <a:txBody>
                    <a:bodyPr/>
                    <a:lstStyle/>
                    <a:p>
                      <a:pPr algn="ctr"/>
                      <a:r>
                        <a:rPr lang="en-US" sz="900" b="1" baseline="0" dirty="0"/>
                        <a:t>Plastic Tube</a:t>
                      </a:r>
                    </a:p>
                  </a:txBody>
                  <a:tcPr marL="68580" marR="68580" marT="34290" marB="34290" anchor="ctr"/>
                </a:tc>
                <a:tc>
                  <a:txBody>
                    <a:bodyPr/>
                    <a:lstStyle/>
                    <a:p>
                      <a:pPr algn="ctr"/>
                      <a:r>
                        <a:rPr lang="en-US" sz="900" b="1" baseline="0" dirty="0"/>
                        <a:t>Glass Tube</a:t>
                      </a:r>
                    </a:p>
                  </a:txBody>
                  <a:tcPr marL="68580" marR="68580" marT="34290" marB="34290" anchor="ctr"/>
                </a:tc>
                <a:tc>
                  <a:txBody>
                    <a:bodyPr/>
                    <a:lstStyle/>
                    <a:p>
                      <a:pPr algn="ctr"/>
                      <a:r>
                        <a:rPr lang="en-US" sz="900" b="1" baseline="0" dirty="0"/>
                        <a:t>Metal Tube</a:t>
                      </a:r>
                    </a:p>
                  </a:txBody>
                  <a:tcPr marL="68580" marR="68580" marT="34290" marB="34290" anchor="ctr"/>
                </a:tc>
                <a:extLst>
                  <a:ext uri="{0D108BD9-81ED-4DB2-BD59-A6C34878D82A}">
                    <a16:rowId xmlns:a16="http://schemas.microsoft.com/office/drawing/2014/main" val="10001"/>
                  </a:ext>
                </a:extLst>
              </a:tr>
              <a:tr h="1224536">
                <a:tc>
                  <a:txBody>
                    <a:bodyPr/>
                    <a:lstStyle/>
                    <a:p>
                      <a:endParaRPr lang="en-US" sz="900" baseline="0" dirty="0"/>
                    </a:p>
                  </a:txBody>
                  <a:tcPr marL="68580" marR="68580" marT="34290" marB="34290" anchor="ctr"/>
                </a:tc>
                <a:tc>
                  <a:txBody>
                    <a:bodyPr/>
                    <a:lstStyle/>
                    <a:p>
                      <a:endParaRPr lang="en-US" sz="900" baseline="0" dirty="0"/>
                    </a:p>
                    <a:p>
                      <a:endParaRPr lang="en-US" sz="900" baseline="0" dirty="0"/>
                    </a:p>
                    <a:p>
                      <a:endParaRPr lang="en-US" sz="900" baseline="0" dirty="0"/>
                    </a:p>
                    <a:p>
                      <a:endParaRPr lang="en-US" sz="900" baseline="0" dirty="0"/>
                    </a:p>
                    <a:p>
                      <a:endParaRPr lang="en-US" sz="900" baseline="0" dirty="0"/>
                    </a:p>
                    <a:p>
                      <a:endParaRPr lang="en-US" sz="900" baseline="0" dirty="0"/>
                    </a:p>
                  </a:txBody>
                  <a:tcPr marL="68580" marR="68580" marT="34290" marB="34290" anchor="ctr"/>
                </a:tc>
                <a:tc>
                  <a:txBody>
                    <a:bodyPr/>
                    <a:lstStyle/>
                    <a:p>
                      <a:endParaRPr lang="en-US" sz="900" baseline="0" dirty="0"/>
                    </a:p>
                  </a:txBody>
                  <a:tcPr marL="68580" marR="68580" marT="34290" marB="34290" anchor="ctr"/>
                </a:tc>
                <a:extLst>
                  <a:ext uri="{0D108BD9-81ED-4DB2-BD59-A6C34878D82A}">
                    <a16:rowId xmlns:a16="http://schemas.microsoft.com/office/drawing/2014/main" val="10002"/>
                  </a:ext>
                </a:extLst>
              </a:tr>
              <a:tr h="329422">
                <a:tc>
                  <a:txBody>
                    <a:bodyPr/>
                    <a:lstStyle/>
                    <a:p>
                      <a:pPr algn="ctr"/>
                      <a:r>
                        <a:rPr lang="en-US" sz="900" baseline="0" dirty="0"/>
                        <a:t>2500 Series</a:t>
                      </a:r>
                    </a:p>
                  </a:txBody>
                  <a:tcPr marL="68580" marR="68580" marT="34290" marB="34290" anchor="ctr"/>
                </a:tc>
                <a:tc>
                  <a:txBody>
                    <a:bodyPr/>
                    <a:lstStyle/>
                    <a:p>
                      <a:pPr algn="ctr"/>
                      <a:r>
                        <a:rPr lang="en-US" sz="900" baseline="0" dirty="0"/>
                        <a:t>1250/1255 Series</a:t>
                      </a:r>
                    </a:p>
                  </a:txBody>
                  <a:tcPr marL="68580" marR="68580" marT="34290" marB="34290" anchor="ctr"/>
                </a:tc>
                <a:tc>
                  <a:txBody>
                    <a:bodyPr/>
                    <a:lstStyle/>
                    <a:p>
                      <a:pPr algn="ctr"/>
                      <a:r>
                        <a:rPr lang="en-US" sz="900" baseline="0" dirty="0"/>
                        <a:t>MT3750 Series</a:t>
                      </a:r>
                    </a:p>
                  </a:txBody>
                  <a:tcPr marL="68580" marR="68580" marT="34290" marB="34290" anchor="ctr"/>
                </a:tc>
                <a:extLst>
                  <a:ext uri="{0D108BD9-81ED-4DB2-BD59-A6C34878D82A}">
                    <a16:rowId xmlns:a16="http://schemas.microsoft.com/office/drawing/2014/main" val="10003"/>
                  </a:ext>
                </a:extLst>
              </a:tr>
              <a:tr h="329422">
                <a:tc>
                  <a:txBody>
                    <a:bodyPr/>
                    <a:lstStyle/>
                    <a:p>
                      <a:endParaRPr lang="en-US" sz="900" baseline="0" dirty="0"/>
                    </a:p>
                    <a:p>
                      <a:endParaRPr lang="en-US" sz="900" baseline="0" dirty="0"/>
                    </a:p>
                    <a:p>
                      <a:endParaRPr lang="en-US" sz="900" baseline="0" dirty="0"/>
                    </a:p>
                    <a:p>
                      <a:endParaRPr lang="en-US" sz="900" baseline="0" dirty="0"/>
                    </a:p>
                    <a:p>
                      <a:endParaRPr lang="en-US" sz="900" baseline="0" dirty="0"/>
                    </a:p>
                    <a:p>
                      <a:endParaRPr lang="en-US" sz="900" baseline="0" dirty="0"/>
                    </a:p>
                    <a:p>
                      <a:endParaRPr lang="en-US" sz="900" baseline="0" dirty="0"/>
                    </a:p>
                    <a:p>
                      <a:endParaRPr lang="en-US" sz="900" baseline="0" dirty="0"/>
                    </a:p>
                    <a:p>
                      <a:endParaRPr lang="en-US" sz="900" baseline="0" dirty="0"/>
                    </a:p>
                  </a:txBody>
                  <a:tcPr marL="68580" marR="68580" marT="34290" marB="34290" anchor="ctr"/>
                </a:tc>
                <a:tc>
                  <a:txBody>
                    <a:bodyPr/>
                    <a:lstStyle/>
                    <a:p>
                      <a:endParaRPr lang="en-US" sz="900" baseline="0" dirty="0"/>
                    </a:p>
                  </a:txBody>
                  <a:tcPr marL="68580" marR="68580" marT="34290" marB="34290" anchor="ctr"/>
                </a:tc>
                <a:tc>
                  <a:txBody>
                    <a:bodyPr/>
                    <a:lstStyle/>
                    <a:p>
                      <a:endParaRPr lang="en-US" sz="900" baseline="0" dirty="0"/>
                    </a:p>
                  </a:txBody>
                  <a:tcPr marL="68580" marR="68580" marT="34290" marB="34290" anchor="ctr"/>
                </a:tc>
                <a:extLst>
                  <a:ext uri="{0D108BD9-81ED-4DB2-BD59-A6C34878D82A}">
                    <a16:rowId xmlns:a16="http://schemas.microsoft.com/office/drawing/2014/main" val="10004"/>
                  </a:ext>
                </a:extLst>
              </a:tr>
              <a:tr h="329422">
                <a:tc>
                  <a:txBody>
                    <a:bodyPr/>
                    <a:lstStyle/>
                    <a:p>
                      <a:pPr algn="ctr"/>
                      <a:r>
                        <a:rPr lang="en-US" sz="900" baseline="0" dirty="0"/>
                        <a:t>3000 Series</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aseline="0" dirty="0"/>
                        <a:t>1350/1355 Series</a:t>
                      </a:r>
                    </a:p>
                  </a:txBody>
                  <a:tcPr marL="68580" marR="68580" marT="34290" marB="34290" anchor="ctr"/>
                </a:tc>
                <a:tc>
                  <a:txBody>
                    <a:bodyPr/>
                    <a:lstStyle/>
                    <a:p>
                      <a:endParaRPr lang="en-US" sz="900" baseline="0" dirty="0"/>
                    </a:p>
                  </a:txBody>
                  <a:tcPr marL="68580" marR="68580" marT="34290" marB="34290" anchor="ctr"/>
                </a:tc>
                <a:extLst>
                  <a:ext uri="{0D108BD9-81ED-4DB2-BD59-A6C34878D82A}">
                    <a16:rowId xmlns:a16="http://schemas.microsoft.com/office/drawing/2014/main" val="10005"/>
                  </a:ext>
                </a:extLst>
              </a:tr>
            </a:tbl>
          </a:graphicData>
        </a:graphic>
      </p:graphicFrame>
      <p:pic>
        <p:nvPicPr>
          <p:cNvPr id="5" name="Picture 4"/>
          <p:cNvPicPr>
            <a:picLocks noChangeAspect="1"/>
          </p:cNvPicPr>
          <p:nvPr/>
        </p:nvPicPr>
        <p:blipFill>
          <a:blip r:embed="rId3"/>
          <a:stretch>
            <a:fillRect/>
          </a:stretch>
        </p:blipFill>
        <p:spPr>
          <a:xfrm>
            <a:off x="2405848" y="2484914"/>
            <a:ext cx="331107" cy="108914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734" y="4144923"/>
            <a:ext cx="405158" cy="990432"/>
          </a:xfrm>
          <a:prstGeom prst="rect">
            <a:avLst/>
          </a:prstGeom>
        </p:spPr>
      </p:pic>
      <p:pic>
        <p:nvPicPr>
          <p:cNvPr id="10" name="Picture 9"/>
          <p:cNvPicPr>
            <a:picLocks noChangeAspect="1"/>
          </p:cNvPicPr>
          <p:nvPr/>
        </p:nvPicPr>
        <p:blipFill>
          <a:blip r:embed="rId5"/>
          <a:stretch>
            <a:fillRect/>
          </a:stretch>
        </p:blipFill>
        <p:spPr>
          <a:xfrm>
            <a:off x="978120" y="2542826"/>
            <a:ext cx="375454" cy="953471"/>
          </a:xfrm>
          <a:prstGeom prst="rect">
            <a:avLst/>
          </a:prstGeom>
        </p:spPr>
      </p:pic>
      <p:pic>
        <p:nvPicPr>
          <p:cNvPr id="11" name="Picture 10"/>
          <p:cNvPicPr>
            <a:picLocks noChangeAspect="1"/>
          </p:cNvPicPr>
          <p:nvPr/>
        </p:nvPicPr>
        <p:blipFill>
          <a:blip r:embed="rId6"/>
          <a:stretch>
            <a:fillRect/>
          </a:stretch>
        </p:blipFill>
        <p:spPr>
          <a:xfrm>
            <a:off x="3791484" y="2484914"/>
            <a:ext cx="587012" cy="1123209"/>
          </a:xfrm>
          <a:prstGeom prst="rect">
            <a:avLst/>
          </a:prstGeom>
        </p:spPr>
      </p:pic>
      <p:pic>
        <p:nvPicPr>
          <p:cNvPr id="12" name="Picture 11"/>
          <p:cNvPicPr>
            <a:picLocks noChangeAspect="1"/>
          </p:cNvPicPr>
          <p:nvPr/>
        </p:nvPicPr>
        <p:blipFill>
          <a:blip r:embed="rId7"/>
          <a:stretch>
            <a:fillRect/>
          </a:stretch>
        </p:blipFill>
        <p:spPr>
          <a:xfrm flipH="1">
            <a:off x="2297200" y="4144923"/>
            <a:ext cx="329885" cy="1044149"/>
          </a:xfrm>
          <a:prstGeom prst="rect">
            <a:avLst/>
          </a:prstGeom>
        </p:spPr>
      </p:pic>
      <p:pic>
        <p:nvPicPr>
          <p:cNvPr id="15" name="Picture 14"/>
          <p:cNvPicPr>
            <a:picLocks noChangeAspect="1"/>
          </p:cNvPicPr>
          <p:nvPr/>
        </p:nvPicPr>
        <p:blipFill>
          <a:blip r:embed="rId8"/>
          <a:stretch>
            <a:fillRect/>
          </a:stretch>
        </p:blipFill>
        <p:spPr>
          <a:xfrm>
            <a:off x="5155561" y="2542826"/>
            <a:ext cx="3448849" cy="804839"/>
          </a:xfrm>
          <a:prstGeom prst="rect">
            <a:avLst/>
          </a:prstGeom>
        </p:spPr>
      </p:pic>
    </p:spTree>
    <p:extLst>
      <p:ext uri="{BB962C8B-B14F-4D97-AF65-F5344CB8AC3E}">
        <p14:creationId xmlns:p14="http://schemas.microsoft.com/office/powerpoint/2010/main" val="1053948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With “Best Selling Options” Designated</a:t>
            </a:r>
          </a:p>
        </p:txBody>
      </p:sp>
      <p:sp>
        <p:nvSpPr>
          <p:cNvPr id="13" name="Content Placeholder 5"/>
          <p:cNvSpPr>
            <a:spLocks noGrp="1"/>
          </p:cNvSpPr>
          <p:nvPr>
            <p:ph idx="1"/>
          </p:nvPr>
        </p:nvSpPr>
        <p:spPr>
          <a:xfrm>
            <a:off x="457200" y="1385523"/>
            <a:ext cx="8229600" cy="4970827"/>
          </a:xfrm>
        </p:spPr>
        <p:txBody>
          <a:bodyPr/>
          <a:lstStyle/>
          <a:p>
            <a:r>
              <a:rPr lang="en-US" dirty="0"/>
              <a:t>SLA5800 Series Elastomer Sealed MFCs</a:t>
            </a:r>
          </a:p>
          <a:p>
            <a:endParaRPr lang="en-US" dirty="0"/>
          </a:p>
        </p:txBody>
      </p:sp>
      <p:pic>
        <p:nvPicPr>
          <p:cNvPr id="3" name="Picture 2"/>
          <p:cNvPicPr>
            <a:picLocks noChangeAspect="1"/>
          </p:cNvPicPr>
          <p:nvPr/>
        </p:nvPicPr>
        <p:blipFill>
          <a:blip r:embed="rId3"/>
          <a:stretch>
            <a:fillRect/>
          </a:stretch>
        </p:blipFill>
        <p:spPr>
          <a:xfrm>
            <a:off x="5729484" y="2141930"/>
            <a:ext cx="3024913" cy="3657600"/>
          </a:xfrm>
          <a:prstGeom prst="rect">
            <a:avLst/>
          </a:prstGeom>
        </p:spPr>
      </p:pic>
      <p:pic>
        <p:nvPicPr>
          <p:cNvPr id="6" name="Picture 5"/>
          <p:cNvPicPr>
            <a:picLocks noChangeAspect="1"/>
          </p:cNvPicPr>
          <p:nvPr/>
        </p:nvPicPr>
        <p:blipFill>
          <a:blip r:embed="rId4"/>
          <a:stretch>
            <a:fillRect/>
          </a:stretch>
        </p:blipFill>
        <p:spPr>
          <a:xfrm>
            <a:off x="706055" y="1942792"/>
            <a:ext cx="4931659" cy="4633898"/>
          </a:xfrm>
          <a:prstGeom prst="rect">
            <a:avLst/>
          </a:prstGeom>
          <a:ln>
            <a:solidFill>
              <a:schemeClr val="tx1"/>
            </a:solidFill>
          </a:ln>
        </p:spPr>
      </p:pic>
      <p:sp>
        <p:nvSpPr>
          <p:cNvPr id="7" name="Oval 6"/>
          <p:cNvSpPr/>
          <p:nvPr/>
        </p:nvSpPr>
        <p:spPr>
          <a:xfrm>
            <a:off x="2407534" y="3102015"/>
            <a:ext cx="1886674" cy="25464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2407534" y="3606647"/>
            <a:ext cx="2882096" cy="73385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2458692" y="4335852"/>
            <a:ext cx="3045067" cy="166850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387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With “Best Selling Options” Designated</a:t>
            </a:r>
          </a:p>
        </p:txBody>
      </p:sp>
      <p:sp>
        <p:nvSpPr>
          <p:cNvPr id="13" name="Content Placeholder 5"/>
          <p:cNvSpPr>
            <a:spLocks noGrp="1"/>
          </p:cNvSpPr>
          <p:nvPr>
            <p:ph idx="1"/>
          </p:nvPr>
        </p:nvSpPr>
        <p:spPr>
          <a:xfrm>
            <a:off x="457200" y="1385523"/>
            <a:ext cx="8229600" cy="4970827"/>
          </a:xfrm>
        </p:spPr>
        <p:txBody>
          <a:bodyPr/>
          <a:lstStyle/>
          <a:p>
            <a:r>
              <a:rPr lang="en-US" dirty="0"/>
              <a:t>SLA5800 Series Elastomer Sealed MFCs</a:t>
            </a:r>
          </a:p>
          <a:p>
            <a:endParaRPr lang="en-US" dirty="0"/>
          </a:p>
        </p:txBody>
      </p:sp>
      <p:pic>
        <p:nvPicPr>
          <p:cNvPr id="4" name="Picture 3"/>
          <p:cNvPicPr>
            <a:picLocks noChangeAspect="1"/>
          </p:cNvPicPr>
          <p:nvPr/>
        </p:nvPicPr>
        <p:blipFill>
          <a:blip r:embed="rId3"/>
          <a:stretch>
            <a:fillRect/>
          </a:stretch>
        </p:blipFill>
        <p:spPr>
          <a:xfrm>
            <a:off x="457199" y="1874085"/>
            <a:ext cx="7188101" cy="4642462"/>
          </a:xfrm>
          <a:prstGeom prst="rect">
            <a:avLst/>
          </a:prstGeom>
          <a:ln>
            <a:solidFill>
              <a:schemeClr val="tx1"/>
            </a:solidFill>
          </a:ln>
        </p:spPr>
      </p:pic>
    </p:spTree>
    <p:extLst>
      <p:ext uri="{BB962C8B-B14F-4D97-AF65-F5344CB8AC3E}">
        <p14:creationId xmlns:p14="http://schemas.microsoft.com/office/powerpoint/2010/main" val="351016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Available for Quick Ship</a:t>
            </a:r>
          </a:p>
        </p:txBody>
      </p:sp>
      <p:pic>
        <p:nvPicPr>
          <p:cNvPr id="3" name="Picture 2"/>
          <p:cNvPicPr>
            <a:picLocks noChangeAspect="1"/>
          </p:cNvPicPr>
          <p:nvPr/>
        </p:nvPicPr>
        <p:blipFill>
          <a:blip r:embed="rId3"/>
          <a:stretch>
            <a:fillRect/>
          </a:stretch>
        </p:blipFill>
        <p:spPr>
          <a:xfrm>
            <a:off x="613459" y="2047053"/>
            <a:ext cx="7465671" cy="3475822"/>
          </a:xfrm>
          <a:prstGeom prst="rect">
            <a:avLst/>
          </a:prstGeom>
          <a:solidFill>
            <a:schemeClr val="bg1"/>
          </a:solidFill>
          <a:ln>
            <a:solidFill>
              <a:schemeClr val="tx1"/>
            </a:solidFill>
          </a:ln>
        </p:spPr>
      </p:pic>
      <p:sp>
        <p:nvSpPr>
          <p:cNvPr id="4" name="Oval 3"/>
          <p:cNvSpPr/>
          <p:nvPr/>
        </p:nvSpPr>
        <p:spPr>
          <a:xfrm>
            <a:off x="2048719" y="4027987"/>
            <a:ext cx="1377387" cy="42826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101787" y="4027987"/>
            <a:ext cx="1377387" cy="42826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5"/>
          <p:cNvSpPr>
            <a:spLocks noGrp="1"/>
          </p:cNvSpPr>
          <p:nvPr>
            <p:ph idx="1"/>
          </p:nvPr>
        </p:nvSpPr>
        <p:spPr>
          <a:xfrm>
            <a:off x="457200" y="1385523"/>
            <a:ext cx="8229600" cy="4970827"/>
          </a:xfrm>
        </p:spPr>
        <p:txBody>
          <a:bodyPr/>
          <a:lstStyle/>
          <a:p>
            <a:r>
              <a:rPr lang="en-US" dirty="0"/>
              <a:t>Highlighted on BrooksInstrument.com</a:t>
            </a:r>
          </a:p>
          <a:p>
            <a:endParaRPr lang="en-US" dirty="0"/>
          </a:p>
        </p:txBody>
      </p:sp>
    </p:spTree>
    <p:extLst>
      <p:ext uri="{BB962C8B-B14F-4D97-AF65-F5344CB8AC3E}">
        <p14:creationId xmlns:p14="http://schemas.microsoft.com/office/powerpoint/2010/main" val="2697538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5"/>
          <p:cNvSpPr>
            <a:spLocks noGrp="1"/>
          </p:cNvSpPr>
          <p:nvPr>
            <p:ph idx="1"/>
          </p:nvPr>
        </p:nvSpPr>
        <p:spPr>
          <a:xfrm>
            <a:off x="457199" y="1223476"/>
            <a:ext cx="8096496" cy="4970827"/>
          </a:xfrm>
        </p:spPr>
        <p:txBody>
          <a:bodyPr/>
          <a:lstStyle/>
          <a:p>
            <a:r>
              <a:rPr lang="en-US" dirty="0"/>
              <a:t>Highlighted on BrooksInstrument.com</a:t>
            </a:r>
          </a:p>
          <a:p>
            <a:endParaRPr lang="en-US" dirty="0"/>
          </a:p>
        </p:txBody>
      </p:sp>
      <p:sp>
        <p:nvSpPr>
          <p:cNvPr id="2" name="Title 1"/>
          <p:cNvSpPr>
            <a:spLocks noGrp="1"/>
          </p:cNvSpPr>
          <p:nvPr>
            <p:ph type="title"/>
          </p:nvPr>
        </p:nvSpPr>
        <p:spPr/>
        <p:txBody>
          <a:bodyPr/>
          <a:lstStyle/>
          <a:p>
            <a:r>
              <a:rPr lang="en-US" dirty="0"/>
              <a:t>Products Available for Quick Ship</a:t>
            </a:r>
          </a:p>
        </p:txBody>
      </p:sp>
      <p:grpSp>
        <p:nvGrpSpPr>
          <p:cNvPr id="6" name="Group 5"/>
          <p:cNvGrpSpPr/>
          <p:nvPr/>
        </p:nvGrpSpPr>
        <p:grpSpPr>
          <a:xfrm>
            <a:off x="694480" y="1794076"/>
            <a:ext cx="4097442" cy="4625311"/>
            <a:chOff x="544006" y="1191251"/>
            <a:chExt cx="4722480" cy="5334992"/>
          </a:xfrm>
        </p:grpSpPr>
        <p:pic>
          <p:nvPicPr>
            <p:cNvPr id="5" name="Picture 4"/>
            <p:cNvPicPr>
              <a:picLocks noChangeAspect="1"/>
            </p:cNvPicPr>
            <p:nvPr/>
          </p:nvPicPr>
          <p:blipFill>
            <a:blip r:embed="rId3"/>
            <a:stretch>
              <a:fillRect/>
            </a:stretch>
          </p:blipFill>
          <p:spPr>
            <a:xfrm>
              <a:off x="544006" y="1191251"/>
              <a:ext cx="4722480" cy="5319507"/>
            </a:xfrm>
            <a:prstGeom prst="rect">
              <a:avLst/>
            </a:prstGeom>
            <a:ln>
              <a:solidFill>
                <a:schemeClr val="tx1"/>
              </a:solidFill>
            </a:ln>
          </p:spPr>
        </p:pic>
        <p:sp>
          <p:nvSpPr>
            <p:cNvPr id="4" name="Oval 3"/>
            <p:cNvSpPr/>
            <p:nvPr/>
          </p:nvSpPr>
          <p:spPr>
            <a:xfrm>
              <a:off x="1134319" y="3264060"/>
              <a:ext cx="1377387" cy="40511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559346" y="3229337"/>
              <a:ext cx="1377387" cy="42826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511706" y="3946967"/>
              <a:ext cx="1377387" cy="3433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511705" y="4435997"/>
              <a:ext cx="1377387" cy="38298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505921" y="4818978"/>
              <a:ext cx="1377387" cy="34333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106725" y="5732338"/>
              <a:ext cx="1377387" cy="42826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525963" y="5578136"/>
              <a:ext cx="1377387" cy="42826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525963" y="6097980"/>
              <a:ext cx="1377387" cy="42826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4516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719020" y="1273823"/>
            <a:ext cx="1787318" cy="2313613"/>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2639028" y="1273823"/>
            <a:ext cx="1817934" cy="2316871"/>
          </a:xfrm>
          <a:prstGeom prst="rect">
            <a:avLst/>
          </a:prstGeom>
          <a:ln>
            <a:solidFill>
              <a:schemeClr val="tx1"/>
            </a:solidFill>
          </a:ln>
        </p:spPr>
      </p:pic>
      <p:sp>
        <p:nvSpPr>
          <p:cNvPr id="2" name="Title 1"/>
          <p:cNvSpPr>
            <a:spLocks noGrp="1"/>
          </p:cNvSpPr>
          <p:nvPr>
            <p:ph type="title"/>
          </p:nvPr>
        </p:nvSpPr>
        <p:spPr/>
        <p:txBody>
          <a:bodyPr/>
          <a:lstStyle/>
          <a:p>
            <a:r>
              <a:rPr lang="en-US" dirty="0"/>
              <a:t>Products Available for Quick Ship</a:t>
            </a:r>
          </a:p>
        </p:txBody>
      </p:sp>
      <p:pic>
        <p:nvPicPr>
          <p:cNvPr id="3" name="Picture 2"/>
          <p:cNvPicPr>
            <a:picLocks noChangeAspect="1"/>
          </p:cNvPicPr>
          <p:nvPr/>
        </p:nvPicPr>
        <p:blipFill>
          <a:blip r:embed="rId5"/>
          <a:stretch>
            <a:fillRect/>
          </a:stretch>
        </p:blipFill>
        <p:spPr>
          <a:xfrm rot="20949810">
            <a:off x="388812" y="1317366"/>
            <a:ext cx="1928487" cy="2313614"/>
          </a:xfrm>
          <a:prstGeom prst="rect">
            <a:avLst/>
          </a:prstGeom>
          <a:ln>
            <a:solidFill>
              <a:srgbClr val="010000"/>
            </a:solidFill>
          </a:ln>
        </p:spPr>
      </p:pic>
      <p:pic>
        <p:nvPicPr>
          <p:cNvPr id="4" name="Picture 3"/>
          <p:cNvPicPr>
            <a:picLocks noChangeAspect="1"/>
          </p:cNvPicPr>
          <p:nvPr/>
        </p:nvPicPr>
        <p:blipFill>
          <a:blip r:embed="rId6"/>
          <a:stretch>
            <a:fillRect/>
          </a:stretch>
        </p:blipFill>
        <p:spPr>
          <a:xfrm rot="20949810">
            <a:off x="706110" y="2186281"/>
            <a:ext cx="1691102" cy="2251195"/>
          </a:xfrm>
          <a:prstGeom prst="rect">
            <a:avLst/>
          </a:prstGeom>
          <a:ln>
            <a:solidFill>
              <a:srgbClr val="010000"/>
            </a:solidFill>
          </a:ln>
        </p:spPr>
      </p:pic>
      <p:pic>
        <p:nvPicPr>
          <p:cNvPr id="6" name="Picture 5"/>
          <p:cNvPicPr>
            <a:picLocks noChangeAspect="1"/>
          </p:cNvPicPr>
          <p:nvPr/>
        </p:nvPicPr>
        <p:blipFill>
          <a:blip r:embed="rId7"/>
          <a:stretch>
            <a:fillRect/>
          </a:stretch>
        </p:blipFill>
        <p:spPr>
          <a:xfrm>
            <a:off x="2807304" y="2105542"/>
            <a:ext cx="1771094" cy="2103174"/>
          </a:xfrm>
          <a:prstGeom prst="rect">
            <a:avLst/>
          </a:prstGeom>
          <a:ln>
            <a:solidFill>
              <a:schemeClr val="tx1"/>
            </a:solidFill>
          </a:ln>
        </p:spPr>
      </p:pic>
      <p:pic>
        <p:nvPicPr>
          <p:cNvPr id="8" name="Picture 7"/>
          <p:cNvPicPr>
            <a:picLocks noChangeAspect="1"/>
          </p:cNvPicPr>
          <p:nvPr/>
        </p:nvPicPr>
        <p:blipFill>
          <a:blip r:embed="rId8"/>
          <a:stretch>
            <a:fillRect/>
          </a:stretch>
        </p:blipFill>
        <p:spPr>
          <a:xfrm rot="518627">
            <a:off x="6810107" y="1273823"/>
            <a:ext cx="1803187" cy="2316871"/>
          </a:xfrm>
          <a:prstGeom prst="rect">
            <a:avLst/>
          </a:prstGeom>
          <a:ln>
            <a:solidFill>
              <a:schemeClr val="tx1"/>
            </a:solidFill>
          </a:ln>
        </p:spPr>
      </p:pic>
      <p:pic>
        <p:nvPicPr>
          <p:cNvPr id="9" name="Picture 8"/>
          <p:cNvPicPr>
            <a:picLocks noChangeAspect="1"/>
          </p:cNvPicPr>
          <p:nvPr/>
        </p:nvPicPr>
        <p:blipFill>
          <a:blip r:embed="rId9"/>
          <a:stretch>
            <a:fillRect/>
          </a:stretch>
        </p:blipFill>
        <p:spPr>
          <a:xfrm rot="518627">
            <a:off x="6783292" y="2185186"/>
            <a:ext cx="1750548" cy="2372527"/>
          </a:xfrm>
          <a:prstGeom prst="rect">
            <a:avLst/>
          </a:prstGeom>
          <a:ln>
            <a:solidFill>
              <a:schemeClr val="tx1"/>
            </a:solidFill>
          </a:ln>
        </p:spPr>
      </p:pic>
      <p:pic>
        <p:nvPicPr>
          <p:cNvPr id="12" name="Picture 11"/>
          <p:cNvPicPr>
            <a:picLocks noChangeAspect="1"/>
          </p:cNvPicPr>
          <p:nvPr/>
        </p:nvPicPr>
        <p:blipFill>
          <a:blip r:embed="rId8"/>
          <a:stretch>
            <a:fillRect/>
          </a:stretch>
        </p:blipFill>
        <p:spPr>
          <a:xfrm>
            <a:off x="2658833" y="4332709"/>
            <a:ext cx="1803187" cy="2316871"/>
          </a:xfrm>
          <a:prstGeom prst="rect">
            <a:avLst/>
          </a:prstGeom>
          <a:ln>
            <a:solidFill>
              <a:schemeClr val="tx1"/>
            </a:solidFill>
          </a:ln>
        </p:spPr>
      </p:pic>
      <p:pic>
        <p:nvPicPr>
          <p:cNvPr id="13" name="Picture 12"/>
          <p:cNvPicPr>
            <a:picLocks noChangeAspect="1"/>
          </p:cNvPicPr>
          <p:nvPr/>
        </p:nvPicPr>
        <p:blipFill>
          <a:blip r:embed="rId9"/>
          <a:stretch>
            <a:fillRect/>
          </a:stretch>
        </p:blipFill>
        <p:spPr>
          <a:xfrm>
            <a:off x="4501946" y="4332709"/>
            <a:ext cx="1750548" cy="2372527"/>
          </a:xfrm>
          <a:prstGeom prst="rect">
            <a:avLst/>
          </a:prstGeom>
          <a:ln>
            <a:solidFill>
              <a:schemeClr val="tx1"/>
            </a:solidFill>
          </a:ln>
        </p:spPr>
      </p:pic>
      <p:pic>
        <p:nvPicPr>
          <p:cNvPr id="10" name="Picture 9"/>
          <p:cNvPicPr>
            <a:picLocks noChangeAspect="1"/>
          </p:cNvPicPr>
          <p:nvPr/>
        </p:nvPicPr>
        <p:blipFill>
          <a:blip r:embed="rId10"/>
          <a:stretch>
            <a:fillRect/>
          </a:stretch>
        </p:blipFill>
        <p:spPr>
          <a:xfrm>
            <a:off x="4963292" y="2105543"/>
            <a:ext cx="1562626" cy="2169292"/>
          </a:xfrm>
          <a:prstGeom prst="rect">
            <a:avLst/>
          </a:prstGeom>
          <a:ln>
            <a:solidFill>
              <a:schemeClr val="tx1"/>
            </a:solidFill>
          </a:ln>
        </p:spPr>
      </p:pic>
    </p:spTree>
    <p:extLst>
      <p:ext uri="{BB962C8B-B14F-4D97-AF65-F5344CB8AC3E}">
        <p14:creationId xmlns:p14="http://schemas.microsoft.com/office/powerpoint/2010/main" val="66659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Available for Quick Ship</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55584" y="1979271"/>
            <a:ext cx="6988215" cy="2237129"/>
          </a:xfrm>
          <a:prstGeom prst="rect">
            <a:avLst/>
          </a:prstGeom>
          <a:noFill/>
          <a:ln>
            <a:solidFill>
              <a:schemeClr val="tx1"/>
            </a:solidFill>
          </a:ln>
        </p:spPr>
      </p:pic>
      <p:sp>
        <p:nvSpPr>
          <p:cNvPr id="6" name="Content Placeholder 5"/>
          <p:cNvSpPr>
            <a:spLocks noGrp="1"/>
          </p:cNvSpPr>
          <p:nvPr>
            <p:ph idx="1"/>
          </p:nvPr>
        </p:nvSpPr>
        <p:spPr>
          <a:xfrm>
            <a:off x="457199" y="1223476"/>
            <a:ext cx="8096496" cy="4970827"/>
          </a:xfrm>
        </p:spPr>
        <p:txBody>
          <a:bodyPr/>
          <a:lstStyle/>
          <a:p>
            <a:r>
              <a:rPr lang="en-US" dirty="0"/>
              <a:t>Highlighted on MyTeamBrooks.com</a:t>
            </a:r>
          </a:p>
          <a:p>
            <a:endParaRPr lang="en-US" dirty="0"/>
          </a:p>
        </p:txBody>
      </p:sp>
    </p:spTree>
    <p:extLst>
      <p:ext uri="{BB962C8B-B14F-4D97-AF65-F5344CB8AC3E}">
        <p14:creationId xmlns:p14="http://schemas.microsoft.com/office/powerpoint/2010/main" val="4195242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sz="half" idx="1"/>
          </p:nvPr>
        </p:nvSpPr>
        <p:spPr/>
        <p:txBody>
          <a:bodyPr>
            <a:noAutofit/>
          </a:bodyPr>
          <a:lstStyle/>
          <a:p>
            <a:pPr marL="457200" indent="-457200">
              <a:spcBef>
                <a:spcPts val="1800"/>
              </a:spcBef>
              <a:buFont typeface="Arial" panose="020B0604020202020204" pitchFamily="34" charset="0"/>
              <a:buChar char="•"/>
            </a:pPr>
            <a:r>
              <a:rPr lang="en-US" sz="2000" dirty="0">
                <a:solidFill>
                  <a:schemeClr val="tx2"/>
                </a:solidFill>
              </a:rPr>
              <a:t>Download</a:t>
            </a:r>
            <a:r>
              <a:rPr lang="en-US" sz="2000" dirty="0"/>
              <a:t> data sheets (mobile device, print)</a:t>
            </a:r>
          </a:p>
          <a:p>
            <a:pPr marL="457200" indent="-457200">
              <a:spcBef>
                <a:spcPts val="1800"/>
              </a:spcBef>
              <a:buFont typeface="Arial" panose="020B0604020202020204" pitchFamily="34" charset="0"/>
              <a:buChar char="•"/>
            </a:pPr>
            <a:r>
              <a:rPr lang="en-US" sz="2000" dirty="0">
                <a:solidFill>
                  <a:schemeClr val="tx2"/>
                </a:solidFill>
              </a:rPr>
              <a:t>Familiarize</a:t>
            </a:r>
            <a:r>
              <a:rPr lang="en-US" sz="2000" dirty="0"/>
              <a:t> yourself with the options</a:t>
            </a:r>
          </a:p>
          <a:p>
            <a:pPr marL="457200" indent="-457200">
              <a:spcBef>
                <a:spcPts val="1800"/>
              </a:spcBef>
              <a:buFont typeface="Arial" panose="020B0604020202020204" pitchFamily="34" charset="0"/>
              <a:buChar char="•"/>
            </a:pPr>
            <a:r>
              <a:rPr lang="en-US" sz="2000" dirty="0">
                <a:solidFill>
                  <a:schemeClr val="tx2"/>
                </a:solidFill>
              </a:rPr>
              <a:t>Think Quick Ship first </a:t>
            </a:r>
            <a:r>
              <a:rPr lang="en-US" sz="2000" dirty="0"/>
              <a:t>when quoting customers </a:t>
            </a:r>
          </a:p>
          <a:p>
            <a:pPr marL="457200" indent="-457200">
              <a:spcBef>
                <a:spcPts val="1800"/>
              </a:spcBef>
              <a:buFont typeface="Arial" panose="020B0604020202020204" pitchFamily="34" charset="0"/>
              <a:buChar char="•"/>
            </a:pPr>
            <a:r>
              <a:rPr lang="en-US" sz="2000" dirty="0"/>
              <a:t>Help us </a:t>
            </a:r>
            <a:r>
              <a:rPr lang="en-US" sz="2000" dirty="0">
                <a:solidFill>
                  <a:schemeClr val="tx2"/>
                </a:solidFill>
              </a:rPr>
              <a:t>build momentum </a:t>
            </a:r>
            <a:r>
              <a:rPr lang="en-US" sz="2000" dirty="0"/>
              <a:t>to demonstrate a difference &amp; success!</a:t>
            </a:r>
          </a:p>
          <a:p>
            <a:pPr marL="457200" indent="-457200">
              <a:spcBef>
                <a:spcPts val="1800"/>
              </a:spcBef>
              <a:buFont typeface="Arial" panose="020B0604020202020204" pitchFamily="34" charset="0"/>
              <a:buChar char="•"/>
            </a:pPr>
            <a:r>
              <a:rPr lang="en-US" sz="2000" dirty="0">
                <a:solidFill>
                  <a:schemeClr val="tx2"/>
                </a:solidFill>
              </a:rPr>
              <a:t>Tell us </a:t>
            </a:r>
            <a:r>
              <a:rPr lang="en-US" sz="2000" dirty="0"/>
              <a:t>which products to add to Quick Ship</a:t>
            </a:r>
          </a:p>
        </p:txBody>
      </p:sp>
      <p:pic>
        <p:nvPicPr>
          <p:cNvPr id="5" name="Picture 4"/>
          <p:cNvPicPr>
            <a:picLocks noChangeAspect="1"/>
          </p:cNvPicPr>
          <p:nvPr/>
        </p:nvPicPr>
        <p:blipFill>
          <a:blip r:embed="rId3"/>
          <a:stretch>
            <a:fillRect/>
          </a:stretch>
        </p:blipFill>
        <p:spPr>
          <a:xfrm>
            <a:off x="5155561" y="2542826"/>
            <a:ext cx="3448849" cy="804839"/>
          </a:xfrm>
          <a:prstGeom prst="rect">
            <a:avLst/>
          </a:prstGeom>
        </p:spPr>
      </p:pic>
    </p:spTree>
    <p:extLst>
      <p:ext uri="{BB962C8B-B14F-4D97-AF65-F5344CB8AC3E}">
        <p14:creationId xmlns:p14="http://schemas.microsoft.com/office/powerpoint/2010/main" val="1209088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a:t>
            </a:r>
          </a:p>
        </p:txBody>
      </p:sp>
      <p:sp>
        <p:nvSpPr>
          <p:cNvPr id="6" name="Content Placeholder 5"/>
          <p:cNvSpPr>
            <a:spLocks noGrp="1"/>
          </p:cNvSpPr>
          <p:nvPr>
            <p:ph idx="1"/>
          </p:nvPr>
        </p:nvSpPr>
        <p:spPr/>
        <p:txBody>
          <a:bodyPr/>
          <a:lstStyle/>
          <a:p>
            <a:pPr marL="457200" indent="-457200">
              <a:buFont typeface="Arial" panose="020B0604020202020204" pitchFamily="34" charset="0"/>
              <a:buChar char="•"/>
            </a:pPr>
            <a:r>
              <a:rPr lang="en-US" dirty="0"/>
              <a:t>80/20 Business Process – Ren Jenkins</a:t>
            </a:r>
          </a:p>
          <a:p>
            <a:endParaRPr lang="en-US" dirty="0"/>
          </a:p>
          <a:p>
            <a:pPr marL="457200" indent="-457200">
              <a:buFont typeface="Arial" panose="020B0604020202020204" pitchFamily="34" charset="0"/>
              <a:buChar char="•"/>
            </a:pPr>
            <a:r>
              <a:rPr lang="en-US" dirty="0"/>
              <a:t>Quick Ship Program – Christine Batycki</a:t>
            </a:r>
          </a:p>
          <a:p>
            <a:endParaRPr lang="en-US" dirty="0"/>
          </a:p>
          <a:p>
            <a:pPr marL="457200" indent="-457200">
              <a:buFont typeface="Arial" panose="020B0604020202020204" pitchFamily="34" charset="0"/>
              <a:buChar char="•"/>
            </a:pPr>
            <a:r>
              <a:rPr lang="en-US" dirty="0"/>
              <a:t>Selling SLA Pressure Controllers </a:t>
            </a:r>
            <a:br>
              <a:rPr lang="en-US" dirty="0"/>
            </a:br>
            <a:r>
              <a:rPr lang="en-US" dirty="0"/>
              <a:t>– Shelly McWilliams</a:t>
            </a:r>
          </a:p>
          <a:p>
            <a:endParaRPr lang="en-US" dirty="0"/>
          </a:p>
        </p:txBody>
      </p:sp>
    </p:spTree>
    <p:extLst>
      <p:ext uri="{BB962C8B-B14F-4D97-AF65-F5344CB8AC3E}">
        <p14:creationId xmlns:p14="http://schemas.microsoft.com/office/powerpoint/2010/main" val="2918833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7946020" cy="4525963"/>
          </a:xfrm>
        </p:spPr>
        <p:txBody>
          <a:bodyPr>
            <a:noAutofit/>
          </a:bodyPr>
          <a:lstStyle/>
          <a:p>
            <a:pPr>
              <a:spcBef>
                <a:spcPts val="1800"/>
              </a:spcBef>
            </a:pPr>
            <a:endParaRPr lang="en-US" sz="2400" dirty="0">
              <a:solidFill>
                <a:schemeClr val="tx2"/>
              </a:solidFill>
            </a:endParaRPr>
          </a:p>
          <a:p>
            <a:pPr>
              <a:spcBef>
                <a:spcPts val="1800"/>
              </a:spcBef>
            </a:pPr>
            <a:endParaRPr lang="en-US" sz="2400" dirty="0">
              <a:solidFill>
                <a:schemeClr val="tx2"/>
              </a:solidFill>
            </a:endParaRPr>
          </a:p>
          <a:p>
            <a:pPr>
              <a:spcBef>
                <a:spcPts val="1800"/>
              </a:spcBef>
            </a:pPr>
            <a:r>
              <a:rPr lang="en-US" sz="2400" dirty="0">
                <a:solidFill>
                  <a:schemeClr val="tx2"/>
                </a:solidFill>
              </a:rPr>
              <a:t>POLL: </a:t>
            </a:r>
            <a:r>
              <a:rPr lang="en-US" sz="2400" dirty="0"/>
              <a:t>Which products would you like to see added to Quick Ship?</a:t>
            </a:r>
          </a:p>
          <a:p>
            <a:pPr algn="ctr">
              <a:spcBef>
                <a:spcPts val="1800"/>
              </a:spcBef>
            </a:pPr>
            <a:r>
              <a:rPr lang="en-US" sz="2400" dirty="0"/>
              <a:t>(Please take a </a:t>
            </a:r>
            <a:r>
              <a:rPr lang="en-US" sz="2400"/>
              <a:t>moment now to </a:t>
            </a:r>
            <a:r>
              <a:rPr lang="en-US" sz="2400" dirty="0"/>
              <a:t>respond.)</a:t>
            </a:r>
          </a:p>
        </p:txBody>
      </p:sp>
    </p:spTree>
    <p:extLst>
      <p:ext uri="{BB962C8B-B14F-4D97-AF65-F5344CB8AC3E}">
        <p14:creationId xmlns:p14="http://schemas.microsoft.com/office/powerpoint/2010/main" val="330615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500" b="12500"/>
          <a:stretch/>
        </p:blipFill>
        <p:spPr>
          <a:xfrm>
            <a:off x="0" y="0"/>
            <a:ext cx="9144000" cy="6858000"/>
          </a:xfrm>
          <a:prstGeom prst="rect">
            <a:avLst/>
          </a:prstGeom>
        </p:spPr>
      </p:pic>
      <p:sp>
        <p:nvSpPr>
          <p:cNvPr id="3" name="Subtitle 2"/>
          <p:cNvSpPr>
            <a:spLocks noGrp="1"/>
          </p:cNvSpPr>
          <p:nvPr>
            <p:ph type="subTitle" idx="13"/>
          </p:nvPr>
        </p:nvSpPr>
        <p:spPr/>
        <p:txBody>
          <a:bodyPr/>
          <a:lstStyle/>
          <a:p>
            <a:r>
              <a:rPr lang="en-US" dirty="0">
                <a:solidFill>
                  <a:schemeClr val="accent2"/>
                </a:solidFill>
              </a:rPr>
              <a:t>Shelly McWilliams</a:t>
            </a:r>
          </a:p>
        </p:txBody>
      </p:sp>
      <p:sp>
        <p:nvSpPr>
          <p:cNvPr id="2" name="Title 1"/>
          <p:cNvSpPr>
            <a:spLocks noGrp="1"/>
          </p:cNvSpPr>
          <p:nvPr>
            <p:ph type="ctrTitle"/>
          </p:nvPr>
        </p:nvSpPr>
        <p:spPr/>
        <p:txBody>
          <a:bodyPr/>
          <a:lstStyle/>
          <a:p>
            <a:r>
              <a:rPr lang="en-US" dirty="0"/>
              <a:t>Selling SLA </a:t>
            </a:r>
            <a:br>
              <a:rPr lang="en-US" dirty="0"/>
            </a:br>
            <a:r>
              <a:rPr lang="en-US" dirty="0"/>
              <a:t>Pressure Controllers </a:t>
            </a:r>
          </a:p>
        </p:txBody>
      </p:sp>
      <p:pic>
        <p:nvPicPr>
          <p:cNvPr id="11" name="Picture 10" descr="Brooks-RGB-tag-REV.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invGray">
          <a:xfrm>
            <a:off x="7435326" y="53116"/>
            <a:ext cx="1640938" cy="958951"/>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bwMode="invGray">
          <a:xfrm>
            <a:off x="3217317" y="1883711"/>
            <a:ext cx="2380080" cy="263796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0560" y="1940714"/>
            <a:ext cx="2285578" cy="2804389"/>
          </a:xfrm>
          <a:prstGeom prst="rect">
            <a:avLst/>
          </a:prstGeom>
        </p:spPr>
      </p:pic>
    </p:spTree>
    <p:extLst>
      <p:ext uri="{BB962C8B-B14F-4D97-AF65-F5344CB8AC3E}">
        <p14:creationId xmlns:p14="http://schemas.microsoft.com/office/powerpoint/2010/main" val="2743812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Pressure Controllers?</a:t>
            </a:r>
          </a:p>
        </p:txBody>
      </p:sp>
      <p:sp>
        <p:nvSpPr>
          <p:cNvPr id="3" name="Content Placeholder 2"/>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dirty="0"/>
              <a:t>In most applications where you are utilizing Thermal Mass flow controllers, there is pressure control in the process.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many cases for industrial applications – this is still mechanical pressure control.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For every 10-15 TMF Controllers, there should be the opportunity to sell one Pressure Controller.  Currently we see about 1 PC for every 100 MFCs.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Why? </a:t>
            </a:r>
            <a:r>
              <a:rPr lang="en-US" sz="1350" dirty="0"/>
              <a:t>(send in your thoughts now via the webinar chat function)</a:t>
            </a:r>
            <a:endParaRPr lang="en-US" dirty="0"/>
          </a:p>
        </p:txBody>
      </p:sp>
    </p:spTree>
    <p:extLst>
      <p:ext uri="{BB962C8B-B14F-4D97-AF65-F5344CB8AC3E}">
        <p14:creationId xmlns:p14="http://schemas.microsoft.com/office/powerpoint/2010/main" val="3256732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to Action</a:t>
            </a:r>
          </a:p>
        </p:txBody>
      </p:sp>
      <p:sp>
        <p:nvSpPr>
          <p:cNvPr id="3" name="Content Placeholder 2"/>
          <p:cNvSpPr>
            <a:spLocks noGrp="1"/>
          </p:cNvSpPr>
          <p:nvPr>
            <p:ph idx="1"/>
          </p:nvPr>
        </p:nvSpPr>
        <p:spPr/>
        <p:txBody>
          <a:bodyPr/>
          <a:lstStyle/>
          <a:p>
            <a:pPr marL="342900" indent="-342900">
              <a:spcAft>
                <a:spcPts val="900"/>
              </a:spcAft>
              <a:buFont typeface="Arial" panose="020B0604020202020204" pitchFamily="34" charset="0"/>
              <a:buChar char="•"/>
            </a:pPr>
            <a:r>
              <a:rPr lang="en-US" dirty="0"/>
              <a:t>Inquire with customers where they use pressure control</a:t>
            </a:r>
          </a:p>
          <a:p>
            <a:pPr marL="685800" lvl="1" indent="-342900">
              <a:spcAft>
                <a:spcPts val="900"/>
              </a:spcAft>
              <a:buFont typeface="Arial" panose="020B0604020202020204" pitchFamily="34" charset="0"/>
              <a:buChar char="•"/>
            </a:pPr>
            <a:r>
              <a:rPr lang="en-US" dirty="0"/>
              <a:t>For the next three months, when you talk with customers about MFCs, ask where they control pressure in their process.</a:t>
            </a:r>
          </a:p>
          <a:p>
            <a:pPr marL="685800" lvl="1" indent="-342900">
              <a:spcAft>
                <a:spcPts val="900"/>
              </a:spcAft>
              <a:buFont typeface="Arial" panose="020B0604020202020204" pitchFamily="34" charset="0"/>
              <a:buChar char="•"/>
            </a:pPr>
            <a:r>
              <a:rPr lang="en-US" dirty="0"/>
              <a:t>Talk about some of the benefits (</a:t>
            </a:r>
            <a:r>
              <a:rPr lang="en-US" dirty="0" err="1"/>
              <a:t>setpoint</a:t>
            </a:r>
            <a:r>
              <a:rPr lang="en-US" dirty="0"/>
              <a:t>, droop elimination, etc.)</a:t>
            </a:r>
          </a:p>
          <a:p>
            <a:pPr marL="685800" lvl="1" indent="-342900">
              <a:spcAft>
                <a:spcPts val="900"/>
              </a:spcAft>
              <a:buFont typeface="Arial" panose="020B0604020202020204" pitchFamily="34" charset="0"/>
              <a:buChar char="•"/>
            </a:pPr>
            <a:r>
              <a:rPr lang="en-US" dirty="0"/>
              <a:t>Feedback – expect to hear from me in 3 months asking for feedback!  </a:t>
            </a:r>
          </a:p>
          <a:p>
            <a:pPr>
              <a:spcAft>
                <a:spcPts val="900"/>
              </a:spcAft>
            </a:pPr>
            <a:endParaRPr lang="en-US" dirty="0"/>
          </a:p>
        </p:txBody>
      </p:sp>
    </p:spTree>
    <p:extLst>
      <p:ext uri="{BB962C8B-B14F-4D97-AF65-F5344CB8AC3E}">
        <p14:creationId xmlns:p14="http://schemas.microsoft.com/office/powerpoint/2010/main" val="1114583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title"/>
          </p:nvPr>
        </p:nvSpPr>
        <p:spPr/>
        <p:txBody>
          <a:bodyPr/>
          <a:lstStyle/>
          <a:p>
            <a:pPr eaLnBrk="1" hangingPunct="1"/>
            <a:r>
              <a:rPr lang="en-US" dirty="0"/>
              <a:t>Pressure Controllers</a:t>
            </a:r>
          </a:p>
        </p:txBody>
      </p:sp>
      <p:sp>
        <p:nvSpPr>
          <p:cNvPr id="44" name="Content Placeholder 43"/>
          <p:cNvSpPr>
            <a:spLocks noGrp="1"/>
          </p:cNvSpPr>
          <p:nvPr>
            <p:ph idx="1"/>
          </p:nvPr>
        </p:nvSpPr>
        <p:spPr/>
        <p:txBody>
          <a:bodyPr/>
          <a:lstStyle/>
          <a:p>
            <a:r>
              <a:rPr lang="en-US" dirty="0"/>
              <a:t>Major Components of a PC</a:t>
            </a:r>
          </a:p>
          <a:p>
            <a:pPr lvl="1"/>
            <a:r>
              <a:rPr lang="en-US" b="1" dirty="0">
                <a:solidFill>
                  <a:srgbClr val="FF6600"/>
                </a:solidFill>
              </a:rPr>
              <a:t>Sensor = Pressure Transducer</a:t>
            </a:r>
          </a:p>
          <a:p>
            <a:pPr lvl="1"/>
            <a:r>
              <a:rPr lang="en-US" b="1" dirty="0">
                <a:solidFill>
                  <a:schemeClr val="bg2">
                    <a:lumMod val="75000"/>
                  </a:schemeClr>
                </a:solidFill>
              </a:rPr>
              <a:t>Body</a:t>
            </a:r>
          </a:p>
          <a:p>
            <a:pPr lvl="1"/>
            <a:r>
              <a:rPr lang="en-US" b="1" dirty="0">
                <a:solidFill>
                  <a:srgbClr val="0051BA"/>
                </a:solidFill>
              </a:rPr>
              <a:t>Valve/Orifice</a:t>
            </a:r>
          </a:p>
          <a:p>
            <a:pPr lvl="1"/>
            <a:r>
              <a:rPr lang="en-US" b="1" dirty="0">
                <a:solidFill>
                  <a:srgbClr val="00CC66"/>
                </a:solidFill>
              </a:rPr>
              <a:t>Circuit Board</a:t>
            </a:r>
          </a:p>
        </p:txBody>
      </p:sp>
      <p:sp>
        <p:nvSpPr>
          <p:cNvPr id="39939" name="Rectangle 4"/>
          <p:cNvSpPr>
            <a:spLocks noChangeArrowheads="1"/>
          </p:cNvSpPr>
          <p:nvPr/>
        </p:nvSpPr>
        <p:spPr bwMode="auto">
          <a:xfrm>
            <a:off x="4780359" y="2569370"/>
            <a:ext cx="1200150" cy="1897856"/>
          </a:xfrm>
          <a:prstGeom prst="rect">
            <a:avLst/>
          </a:prstGeom>
          <a:solidFill>
            <a:srgbClr val="00CC66"/>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40" name="Text Box 5"/>
          <p:cNvSpPr txBox="1">
            <a:spLocks noChangeArrowheads="1"/>
          </p:cNvSpPr>
          <p:nvPr/>
        </p:nvSpPr>
        <p:spPr bwMode="auto">
          <a:xfrm>
            <a:off x="5941220" y="2514601"/>
            <a:ext cx="846707" cy="553998"/>
          </a:xfrm>
          <a:prstGeom prst="rect">
            <a:avLst/>
          </a:prstGeom>
          <a:noFill/>
          <a:ln w="12700">
            <a:noFill/>
            <a:miter lim="800000"/>
            <a:headEnd type="none" w="sm" len="sm"/>
            <a:tailEnd type="none" w="sm" len="sm"/>
          </a:ln>
        </p:spPr>
        <p:txBody>
          <a:bodyPr wrap="none">
            <a:spAutoFit/>
          </a:bodyPr>
          <a:lstStyle/>
          <a:p>
            <a:pPr eaLnBrk="0" hangingPunct="0"/>
            <a:r>
              <a:rPr lang="en-US" sz="1500" b="1" kern="0">
                <a:solidFill>
                  <a:sysClr val="windowText" lastClr="000000"/>
                </a:solidFill>
              </a:rPr>
              <a:t>Circuit </a:t>
            </a:r>
          </a:p>
          <a:p>
            <a:pPr eaLnBrk="0" hangingPunct="0"/>
            <a:r>
              <a:rPr lang="en-US" sz="1500" b="1" kern="0">
                <a:solidFill>
                  <a:sysClr val="windowText" lastClr="000000"/>
                </a:solidFill>
              </a:rPr>
              <a:t>Board</a:t>
            </a:r>
          </a:p>
        </p:txBody>
      </p:sp>
      <p:sp>
        <p:nvSpPr>
          <p:cNvPr id="39942" name="Text Box 7"/>
          <p:cNvSpPr txBox="1">
            <a:spLocks noChangeArrowheads="1"/>
          </p:cNvSpPr>
          <p:nvPr/>
        </p:nvSpPr>
        <p:spPr bwMode="auto">
          <a:xfrm>
            <a:off x="3935016" y="4154092"/>
            <a:ext cx="837089" cy="323165"/>
          </a:xfrm>
          <a:prstGeom prst="rect">
            <a:avLst/>
          </a:prstGeom>
          <a:noFill/>
          <a:ln w="12700">
            <a:noFill/>
            <a:miter lim="800000"/>
            <a:headEnd type="none" w="sm" len="sm"/>
            <a:tailEnd type="none" w="sm" len="sm"/>
          </a:ln>
        </p:spPr>
        <p:txBody>
          <a:bodyPr wrap="none">
            <a:spAutoFit/>
          </a:bodyPr>
          <a:lstStyle/>
          <a:p>
            <a:pPr eaLnBrk="0" hangingPunct="0"/>
            <a:r>
              <a:rPr lang="en-US" sz="1500" b="1" kern="0">
                <a:solidFill>
                  <a:sysClr val="windowText" lastClr="000000"/>
                </a:solidFill>
              </a:rPr>
              <a:t>Sensor</a:t>
            </a:r>
          </a:p>
        </p:txBody>
      </p:sp>
      <p:sp>
        <p:nvSpPr>
          <p:cNvPr id="39943" name="Rectangle 8"/>
          <p:cNvSpPr>
            <a:spLocks noChangeArrowheads="1"/>
          </p:cNvSpPr>
          <p:nvPr/>
        </p:nvSpPr>
        <p:spPr bwMode="auto">
          <a:xfrm>
            <a:off x="4687491" y="4468416"/>
            <a:ext cx="2235994" cy="862013"/>
          </a:xfrm>
          <a:prstGeom prst="rect">
            <a:avLst/>
          </a:prstGeom>
          <a:solidFill>
            <a:schemeClr val="bg2"/>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44" name="Text Box 9"/>
          <p:cNvSpPr txBox="1">
            <a:spLocks noChangeArrowheads="1"/>
          </p:cNvSpPr>
          <p:nvPr/>
        </p:nvSpPr>
        <p:spPr bwMode="auto">
          <a:xfrm>
            <a:off x="4025503" y="4493420"/>
            <a:ext cx="665567" cy="323165"/>
          </a:xfrm>
          <a:prstGeom prst="rect">
            <a:avLst/>
          </a:prstGeom>
          <a:noFill/>
          <a:ln w="12700">
            <a:noFill/>
            <a:miter lim="800000"/>
            <a:headEnd type="none" w="sm" len="sm"/>
            <a:tailEnd type="none" w="sm" len="sm"/>
          </a:ln>
        </p:spPr>
        <p:txBody>
          <a:bodyPr wrap="none">
            <a:spAutoFit/>
          </a:bodyPr>
          <a:lstStyle/>
          <a:p>
            <a:pPr eaLnBrk="0" hangingPunct="0"/>
            <a:r>
              <a:rPr lang="en-US" sz="1500" b="1" kern="0">
                <a:solidFill>
                  <a:sysClr val="windowText" lastClr="000000"/>
                </a:solidFill>
              </a:rPr>
              <a:t>Body</a:t>
            </a:r>
          </a:p>
        </p:txBody>
      </p:sp>
      <p:grpSp>
        <p:nvGrpSpPr>
          <p:cNvPr id="2" name="Group 10"/>
          <p:cNvGrpSpPr>
            <a:grpSpLocks/>
          </p:cNvGrpSpPr>
          <p:nvPr/>
        </p:nvGrpSpPr>
        <p:grpSpPr bwMode="auto">
          <a:xfrm>
            <a:off x="5174456" y="2825353"/>
            <a:ext cx="1166813" cy="757238"/>
            <a:chOff x="2219" y="1128"/>
            <a:chExt cx="1201" cy="780"/>
          </a:xfrm>
        </p:grpSpPr>
        <p:grpSp>
          <p:nvGrpSpPr>
            <p:cNvPr id="3" name="Group 11"/>
            <p:cNvGrpSpPr>
              <a:grpSpLocks/>
            </p:cNvGrpSpPr>
            <p:nvPr/>
          </p:nvGrpSpPr>
          <p:grpSpPr bwMode="auto">
            <a:xfrm>
              <a:off x="2219" y="1128"/>
              <a:ext cx="499" cy="390"/>
              <a:chOff x="2219" y="1128"/>
              <a:chExt cx="499" cy="390"/>
            </a:xfrm>
          </p:grpSpPr>
          <p:grpSp>
            <p:nvGrpSpPr>
              <p:cNvPr id="4" name="Group 12"/>
              <p:cNvGrpSpPr>
                <a:grpSpLocks/>
              </p:cNvGrpSpPr>
              <p:nvPr/>
            </p:nvGrpSpPr>
            <p:grpSpPr bwMode="auto">
              <a:xfrm>
                <a:off x="2220" y="1128"/>
                <a:ext cx="498" cy="330"/>
                <a:chOff x="828" y="1164"/>
                <a:chExt cx="498" cy="330"/>
              </a:xfrm>
            </p:grpSpPr>
            <p:sp>
              <p:nvSpPr>
                <p:cNvPr id="39977" name="Rectangle 13"/>
                <p:cNvSpPr>
                  <a:spLocks noChangeArrowheads="1"/>
                </p:cNvSpPr>
                <p:nvPr/>
              </p:nvSpPr>
              <p:spPr bwMode="auto">
                <a:xfrm>
                  <a:off x="828" y="1164"/>
                  <a:ext cx="324" cy="324"/>
                </a:xfrm>
                <a:prstGeom prst="rect">
                  <a:avLst/>
                </a:prstGeom>
                <a:solidFill>
                  <a:srgbClr val="FF6600"/>
                </a:solidFill>
                <a:ln w="12700">
                  <a:no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78" name="AutoShape 14"/>
                <p:cNvSpPr>
                  <a:spLocks noChangeArrowheads="1"/>
                </p:cNvSpPr>
                <p:nvPr/>
              </p:nvSpPr>
              <p:spPr bwMode="auto">
                <a:xfrm rot="-5400000">
                  <a:off x="1074" y="1242"/>
                  <a:ext cx="324" cy="1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33 w 21600"/>
                    <a:gd name="T13" fmla="*/ 4560 h 21600"/>
                    <a:gd name="T14" fmla="*/ 17133 w 21600"/>
                    <a:gd name="T15" fmla="*/ 1716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12700">
                  <a:no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grpSp>
          <p:sp>
            <p:nvSpPr>
              <p:cNvPr id="39976" name="Text Box 15"/>
              <p:cNvSpPr txBox="1">
                <a:spLocks noChangeArrowheads="1"/>
              </p:cNvSpPr>
              <p:nvPr/>
            </p:nvSpPr>
            <p:spPr bwMode="auto">
              <a:xfrm>
                <a:off x="2219" y="1185"/>
                <a:ext cx="190" cy="333"/>
              </a:xfrm>
              <a:prstGeom prst="rect">
                <a:avLst/>
              </a:prstGeom>
              <a:noFill/>
              <a:ln w="12700">
                <a:noFill/>
                <a:miter lim="800000"/>
                <a:headEnd type="none" w="sm" len="sm"/>
                <a:tailEnd type="none" w="sm" len="sm"/>
              </a:ln>
            </p:spPr>
            <p:txBody>
              <a:bodyPr wrap="none">
                <a:spAutoFit/>
              </a:bodyPr>
              <a:lstStyle/>
              <a:p>
                <a:pPr eaLnBrk="0" hangingPunct="0"/>
                <a:endParaRPr lang="en-US" sz="1500" kern="0">
                  <a:solidFill>
                    <a:sysClr val="windowText" lastClr="000000"/>
                  </a:solidFill>
                </a:endParaRPr>
              </a:p>
            </p:txBody>
          </p:sp>
        </p:grpSp>
        <p:sp>
          <p:nvSpPr>
            <p:cNvPr id="39973" name="Line 16"/>
            <p:cNvSpPr>
              <a:spLocks noChangeShapeType="1"/>
            </p:cNvSpPr>
            <p:nvPr/>
          </p:nvSpPr>
          <p:spPr bwMode="auto">
            <a:xfrm>
              <a:off x="2712" y="1308"/>
              <a:ext cx="708" cy="0"/>
            </a:xfrm>
            <a:prstGeom prst="line">
              <a:avLst/>
            </a:prstGeom>
            <a:noFill/>
            <a:ln w="12700">
              <a:solidFill>
                <a:schemeClr val="tx1"/>
              </a:solidFill>
              <a:round/>
              <a:headEnd type="none" w="sm" len="sm"/>
              <a:tailEnd type="none" w="sm" len="sm"/>
            </a:ln>
          </p:spPr>
          <p:txBody>
            <a:bodyPr/>
            <a:lstStyle/>
            <a:p>
              <a:endParaRPr lang="en-US" sz="1350" kern="0">
                <a:solidFill>
                  <a:sysClr val="windowText" lastClr="000000"/>
                </a:solidFill>
              </a:endParaRPr>
            </a:p>
          </p:txBody>
        </p:sp>
        <p:sp>
          <p:nvSpPr>
            <p:cNvPr id="39974" name="Line 17"/>
            <p:cNvSpPr>
              <a:spLocks noChangeShapeType="1"/>
            </p:cNvSpPr>
            <p:nvPr/>
          </p:nvSpPr>
          <p:spPr bwMode="auto">
            <a:xfrm>
              <a:off x="3420" y="1308"/>
              <a:ext cx="0" cy="600"/>
            </a:xfrm>
            <a:prstGeom prst="line">
              <a:avLst/>
            </a:prstGeom>
            <a:noFill/>
            <a:ln w="12700">
              <a:solidFill>
                <a:schemeClr val="tx1"/>
              </a:solidFill>
              <a:round/>
              <a:headEnd type="none" w="sm" len="sm"/>
              <a:tailEnd type="triangle" w="lg" len="lg"/>
            </a:ln>
          </p:spPr>
          <p:txBody>
            <a:bodyPr/>
            <a:lstStyle/>
            <a:p>
              <a:endParaRPr lang="en-US" sz="1350" kern="0">
                <a:solidFill>
                  <a:sysClr val="windowText" lastClr="000000"/>
                </a:solidFill>
              </a:endParaRPr>
            </a:p>
          </p:txBody>
        </p:sp>
      </p:grpSp>
      <p:grpSp>
        <p:nvGrpSpPr>
          <p:cNvPr id="5" name="Group 18"/>
          <p:cNvGrpSpPr>
            <a:grpSpLocks/>
          </p:cNvGrpSpPr>
          <p:nvPr/>
        </p:nvGrpSpPr>
        <p:grpSpPr bwMode="auto">
          <a:xfrm>
            <a:off x="3317082" y="4764885"/>
            <a:ext cx="4398169" cy="564762"/>
            <a:chOff x="304" y="3126"/>
            <a:chExt cx="4532" cy="583"/>
          </a:xfrm>
        </p:grpSpPr>
        <p:grpSp>
          <p:nvGrpSpPr>
            <p:cNvPr id="6" name="Group 19"/>
            <p:cNvGrpSpPr>
              <a:grpSpLocks/>
            </p:cNvGrpSpPr>
            <p:nvPr/>
          </p:nvGrpSpPr>
          <p:grpSpPr bwMode="auto">
            <a:xfrm>
              <a:off x="304" y="3126"/>
              <a:ext cx="4532" cy="429"/>
              <a:chOff x="304" y="3126"/>
              <a:chExt cx="4532" cy="429"/>
            </a:xfrm>
          </p:grpSpPr>
          <p:sp>
            <p:nvSpPr>
              <p:cNvPr id="39969" name="Line 20"/>
              <p:cNvSpPr>
                <a:spLocks noChangeShapeType="1"/>
              </p:cNvSpPr>
              <p:nvPr/>
            </p:nvSpPr>
            <p:spPr bwMode="auto">
              <a:xfrm>
                <a:off x="991" y="3276"/>
                <a:ext cx="716" cy="0"/>
              </a:xfrm>
              <a:prstGeom prst="line">
                <a:avLst/>
              </a:prstGeom>
              <a:noFill/>
              <a:ln w="57150">
                <a:solidFill>
                  <a:schemeClr val="tx1"/>
                </a:solidFill>
                <a:round/>
                <a:headEnd type="none" w="sm" len="sm"/>
                <a:tailEnd type="triangle" w="lg" len="lg"/>
              </a:ln>
            </p:spPr>
            <p:txBody>
              <a:bodyPr/>
              <a:lstStyle/>
              <a:p>
                <a:endParaRPr lang="en-US" sz="1350" kern="0">
                  <a:solidFill>
                    <a:sysClr val="windowText" lastClr="000000"/>
                  </a:solidFill>
                </a:endParaRPr>
              </a:p>
            </p:txBody>
          </p:sp>
          <p:sp>
            <p:nvSpPr>
              <p:cNvPr id="39970" name="Line 21"/>
              <p:cNvSpPr>
                <a:spLocks noChangeShapeType="1"/>
              </p:cNvSpPr>
              <p:nvPr/>
            </p:nvSpPr>
            <p:spPr bwMode="auto">
              <a:xfrm>
                <a:off x="3996" y="3264"/>
                <a:ext cx="840" cy="0"/>
              </a:xfrm>
              <a:prstGeom prst="line">
                <a:avLst/>
              </a:prstGeom>
              <a:noFill/>
              <a:ln w="57150">
                <a:solidFill>
                  <a:schemeClr val="tx1"/>
                </a:solidFill>
                <a:round/>
                <a:headEnd type="none" w="sm" len="sm"/>
                <a:tailEnd type="triangle" w="lg" len="lg"/>
              </a:ln>
            </p:spPr>
            <p:txBody>
              <a:bodyPr/>
              <a:lstStyle/>
              <a:p>
                <a:endParaRPr lang="en-US" sz="1350" kern="0">
                  <a:solidFill>
                    <a:sysClr val="windowText" lastClr="000000"/>
                  </a:solidFill>
                </a:endParaRPr>
              </a:p>
            </p:txBody>
          </p:sp>
          <p:sp>
            <p:nvSpPr>
              <p:cNvPr id="39971" name="Text Box 22"/>
              <p:cNvSpPr txBox="1">
                <a:spLocks noChangeArrowheads="1"/>
              </p:cNvSpPr>
              <p:nvPr/>
            </p:nvSpPr>
            <p:spPr bwMode="auto">
              <a:xfrm>
                <a:off x="304" y="3126"/>
                <a:ext cx="775" cy="429"/>
              </a:xfrm>
              <a:prstGeom prst="rect">
                <a:avLst/>
              </a:prstGeom>
              <a:noFill/>
              <a:ln w="12700">
                <a:noFill/>
                <a:miter lim="800000"/>
                <a:headEnd type="none" w="sm" len="sm"/>
                <a:tailEnd type="none" w="sm" len="sm"/>
              </a:ln>
            </p:spPr>
            <p:txBody>
              <a:bodyPr wrap="none">
                <a:spAutoFit/>
              </a:bodyPr>
              <a:lstStyle/>
              <a:p>
                <a:pPr eaLnBrk="0" hangingPunct="0"/>
                <a:r>
                  <a:rPr lang="en-US" sz="2100" kern="0" dirty="0">
                    <a:solidFill>
                      <a:sysClr val="windowText" lastClr="000000"/>
                    </a:solidFill>
                  </a:rPr>
                  <a:t>Flow</a:t>
                </a:r>
              </a:p>
            </p:txBody>
          </p:sp>
        </p:grpSp>
        <p:sp>
          <p:nvSpPr>
            <p:cNvPr id="39968" name="Text Box 23"/>
            <p:cNvSpPr txBox="1">
              <a:spLocks noChangeArrowheads="1"/>
            </p:cNvSpPr>
            <p:nvPr/>
          </p:nvSpPr>
          <p:spPr bwMode="auto">
            <a:xfrm>
              <a:off x="4568" y="3423"/>
              <a:ext cx="190" cy="286"/>
            </a:xfrm>
            <a:prstGeom prst="rect">
              <a:avLst/>
            </a:prstGeom>
            <a:noFill/>
            <a:ln w="12700">
              <a:noFill/>
              <a:miter lim="800000"/>
              <a:headEnd type="none" w="sm" len="sm"/>
              <a:tailEnd type="none" w="sm" len="sm"/>
            </a:ln>
          </p:spPr>
          <p:txBody>
            <a:bodyPr wrap="none">
              <a:spAutoFit/>
            </a:bodyPr>
            <a:lstStyle/>
            <a:p>
              <a:pPr algn="ctr" eaLnBrk="0" hangingPunct="0"/>
              <a:endParaRPr lang="en-US" sz="1200" b="1" kern="0">
                <a:solidFill>
                  <a:schemeClr val="accent2"/>
                </a:solidFill>
              </a:endParaRPr>
            </a:p>
          </p:txBody>
        </p:sp>
      </p:grpSp>
      <p:sp>
        <p:nvSpPr>
          <p:cNvPr id="39965" name="Rectangle 25"/>
          <p:cNvSpPr>
            <a:spLocks noChangeArrowheads="1"/>
          </p:cNvSpPr>
          <p:nvPr/>
        </p:nvSpPr>
        <p:spPr bwMode="auto">
          <a:xfrm>
            <a:off x="5370994" y="4467225"/>
            <a:ext cx="58256" cy="338138"/>
          </a:xfrm>
          <a:prstGeom prst="rect">
            <a:avLst/>
          </a:prstGeom>
          <a:solidFill>
            <a:schemeClr val="bg1"/>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48" name="Rectangle 27"/>
          <p:cNvSpPr>
            <a:spLocks noChangeArrowheads="1"/>
          </p:cNvSpPr>
          <p:nvPr/>
        </p:nvSpPr>
        <p:spPr bwMode="auto">
          <a:xfrm>
            <a:off x="4687491" y="4805364"/>
            <a:ext cx="2235994" cy="217885"/>
          </a:xfrm>
          <a:prstGeom prst="rect">
            <a:avLst/>
          </a:prstGeom>
          <a:solidFill>
            <a:schemeClr val="bg1"/>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50" name="Text Box 29"/>
          <p:cNvSpPr txBox="1">
            <a:spLocks noChangeArrowheads="1"/>
          </p:cNvSpPr>
          <p:nvPr/>
        </p:nvSpPr>
        <p:spPr bwMode="auto">
          <a:xfrm>
            <a:off x="5108969" y="5335192"/>
            <a:ext cx="665567" cy="323165"/>
          </a:xfrm>
          <a:prstGeom prst="rect">
            <a:avLst/>
          </a:prstGeom>
          <a:noFill/>
          <a:ln w="12700">
            <a:noFill/>
            <a:miter lim="800000"/>
            <a:headEnd type="none" w="sm" len="sm"/>
            <a:tailEnd type="none" w="sm" len="sm"/>
          </a:ln>
        </p:spPr>
        <p:txBody>
          <a:bodyPr wrap="none">
            <a:spAutoFit/>
          </a:bodyPr>
          <a:lstStyle/>
          <a:p>
            <a:pPr algn="ctr" eaLnBrk="0" hangingPunct="0"/>
            <a:r>
              <a:rPr lang="en-US" sz="1500" b="1" kern="0">
                <a:solidFill>
                  <a:sysClr val="windowText" lastClr="000000"/>
                </a:solidFill>
              </a:rPr>
              <a:t>Body</a:t>
            </a:r>
          </a:p>
        </p:txBody>
      </p:sp>
      <p:grpSp>
        <p:nvGrpSpPr>
          <p:cNvPr id="8" name="Group 30"/>
          <p:cNvGrpSpPr>
            <a:grpSpLocks/>
          </p:cNvGrpSpPr>
          <p:nvPr/>
        </p:nvGrpSpPr>
        <p:grpSpPr bwMode="auto">
          <a:xfrm>
            <a:off x="6317457" y="4473180"/>
            <a:ext cx="453628" cy="544115"/>
            <a:chOff x="3396" y="2820"/>
            <a:chExt cx="468" cy="560"/>
          </a:xfrm>
        </p:grpSpPr>
        <p:sp>
          <p:nvSpPr>
            <p:cNvPr id="39961" name="Rectangle 31"/>
            <p:cNvSpPr>
              <a:spLocks noChangeArrowheads="1"/>
            </p:cNvSpPr>
            <p:nvPr/>
          </p:nvSpPr>
          <p:spPr bwMode="auto">
            <a:xfrm>
              <a:off x="3432" y="2820"/>
              <a:ext cx="60" cy="348"/>
            </a:xfrm>
            <a:prstGeom prst="rect">
              <a:avLst/>
            </a:prstGeom>
            <a:solidFill>
              <a:schemeClr val="bg1"/>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62" name="Rectangle 32"/>
            <p:cNvSpPr>
              <a:spLocks noChangeArrowheads="1"/>
            </p:cNvSpPr>
            <p:nvPr/>
          </p:nvSpPr>
          <p:spPr bwMode="auto">
            <a:xfrm>
              <a:off x="3605" y="2828"/>
              <a:ext cx="66" cy="340"/>
            </a:xfrm>
            <a:prstGeom prst="rect">
              <a:avLst/>
            </a:prstGeom>
            <a:solidFill>
              <a:schemeClr val="bg1"/>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63" name="Rectangle 33"/>
            <p:cNvSpPr>
              <a:spLocks noChangeArrowheads="1"/>
            </p:cNvSpPr>
            <p:nvPr/>
          </p:nvSpPr>
          <p:spPr bwMode="auto">
            <a:xfrm>
              <a:off x="3396" y="2820"/>
              <a:ext cx="468" cy="156"/>
            </a:xfrm>
            <a:prstGeom prst="rect">
              <a:avLst/>
            </a:prstGeom>
            <a:solidFill>
              <a:schemeClr val="bg1"/>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64" name="Rectangle 34"/>
            <p:cNvSpPr>
              <a:spLocks noChangeArrowheads="1"/>
            </p:cNvSpPr>
            <p:nvPr/>
          </p:nvSpPr>
          <p:spPr bwMode="auto">
            <a:xfrm>
              <a:off x="3520" y="3168"/>
              <a:ext cx="56" cy="212"/>
            </a:xfrm>
            <a:prstGeom prst="rect">
              <a:avLst/>
            </a:prstGeom>
            <a:solidFill>
              <a:schemeClr val="bg2"/>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grpSp>
      <p:sp>
        <p:nvSpPr>
          <p:cNvPr id="39952" name="Rectangle 35"/>
          <p:cNvSpPr>
            <a:spLocks noChangeArrowheads="1"/>
          </p:cNvSpPr>
          <p:nvPr/>
        </p:nvSpPr>
        <p:spPr bwMode="auto">
          <a:xfrm>
            <a:off x="6271021" y="3570686"/>
            <a:ext cx="547688" cy="896540"/>
          </a:xfrm>
          <a:prstGeom prst="rect">
            <a:avLst/>
          </a:prstGeom>
          <a:solidFill>
            <a:srgbClr val="0051BA"/>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53" name="Text Box 36"/>
          <p:cNvSpPr txBox="1">
            <a:spLocks noChangeArrowheads="1"/>
          </p:cNvSpPr>
          <p:nvPr/>
        </p:nvSpPr>
        <p:spPr bwMode="auto">
          <a:xfrm>
            <a:off x="6816415" y="3786189"/>
            <a:ext cx="688009" cy="323165"/>
          </a:xfrm>
          <a:prstGeom prst="rect">
            <a:avLst/>
          </a:prstGeom>
          <a:noFill/>
          <a:ln w="12700">
            <a:noFill/>
            <a:miter lim="800000"/>
            <a:headEnd type="none" w="sm" len="sm"/>
            <a:tailEnd type="none" w="sm" len="sm"/>
          </a:ln>
        </p:spPr>
        <p:txBody>
          <a:bodyPr wrap="none">
            <a:spAutoFit/>
          </a:bodyPr>
          <a:lstStyle/>
          <a:p>
            <a:pPr algn="ctr" eaLnBrk="0" hangingPunct="0"/>
            <a:r>
              <a:rPr lang="en-US" sz="1500" b="1" kern="0">
                <a:solidFill>
                  <a:sysClr val="windowText" lastClr="000000"/>
                </a:solidFill>
              </a:rPr>
              <a:t>Valve</a:t>
            </a:r>
          </a:p>
        </p:txBody>
      </p:sp>
      <p:sp>
        <p:nvSpPr>
          <p:cNvPr id="39954" name="Rectangle 37"/>
          <p:cNvSpPr>
            <a:spLocks noChangeArrowheads="1"/>
          </p:cNvSpPr>
          <p:nvPr/>
        </p:nvSpPr>
        <p:spPr bwMode="auto">
          <a:xfrm>
            <a:off x="6462712" y="4493420"/>
            <a:ext cx="175022" cy="27385"/>
          </a:xfrm>
          <a:prstGeom prst="rect">
            <a:avLst/>
          </a:prstGeom>
          <a:solidFill>
            <a:srgbClr val="0051BA"/>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55" name="Rectangle 38"/>
          <p:cNvSpPr>
            <a:spLocks noChangeArrowheads="1"/>
          </p:cNvSpPr>
          <p:nvPr/>
        </p:nvSpPr>
        <p:spPr bwMode="auto">
          <a:xfrm>
            <a:off x="6523435" y="4467226"/>
            <a:ext cx="59531" cy="26194"/>
          </a:xfrm>
          <a:prstGeom prst="rect">
            <a:avLst/>
          </a:prstGeom>
          <a:solidFill>
            <a:srgbClr val="0051BA"/>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56" name="Rectangle 39"/>
          <p:cNvSpPr>
            <a:spLocks noChangeArrowheads="1"/>
          </p:cNvSpPr>
          <p:nvPr/>
        </p:nvSpPr>
        <p:spPr bwMode="auto">
          <a:xfrm>
            <a:off x="6519864" y="4589861"/>
            <a:ext cx="64294" cy="54769"/>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57" name="Rectangle 40"/>
          <p:cNvSpPr>
            <a:spLocks noChangeArrowheads="1"/>
          </p:cNvSpPr>
          <p:nvPr/>
        </p:nvSpPr>
        <p:spPr bwMode="auto">
          <a:xfrm>
            <a:off x="6484144" y="4575574"/>
            <a:ext cx="132159" cy="40481"/>
          </a:xfrm>
          <a:prstGeom prst="rect">
            <a:avLst/>
          </a:prstGeom>
          <a:solidFill>
            <a:srgbClr val="0051BA"/>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58" name="Rectangle 41"/>
          <p:cNvSpPr>
            <a:spLocks noChangeArrowheads="1"/>
          </p:cNvSpPr>
          <p:nvPr/>
        </p:nvSpPr>
        <p:spPr bwMode="auto">
          <a:xfrm>
            <a:off x="6540104" y="4575572"/>
            <a:ext cx="26194" cy="66675"/>
          </a:xfrm>
          <a:prstGeom prst="rect">
            <a:avLst/>
          </a:prstGeom>
          <a:solidFill>
            <a:schemeClr val="bg1"/>
          </a:solidFill>
          <a:ln w="12700">
            <a:solidFill>
              <a:schemeClr val="tx1"/>
            </a:solidFill>
            <a:miter lim="800000"/>
            <a:headEnd type="none" w="sm" len="sm"/>
            <a:tailEnd type="none" w="sm" len="sm"/>
          </a:ln>
        </p:spPr>
        <p:txBody>
          <a:bodyPr wrap="none" anchor="ctr"/>
          <a:lstStyle/>
          <a:p>
            <a:pPr algn="ctr" eaLnBrk="0" hangingPunct="0">
              <a:lnSpc>
                <a:spcPct val="85000"/>
              </a:lnSpc>
            </a:pPr>
            <a:endParaRPr lang="en-US" sz="1350" kern="0">
              <a:solidFill>
                <a:sysClr val="windowText" lastClr="000000"/>
              </a:solidFill>
            </a:endParaRPr>
          </a:p>
        </p:txBody>
      </p:sp>
      <p:sp>
        <p:nvSpPr>
          <p:cNvPr id="39959" name="Text Box 42"/>
          <p:cNvSpPr txBox="1">
            <a:spLocks noChangeArrowheads="1"/>
          </p:cNvSpPr>
          <p:nvPr/>
        </p:nvSpPr>
        <p:spPr bwMode="auto">
          <a:xfrm>
            <a:off x="6912770" y="4475561"/>
            <a:ext cx="793807" cy="323165"/>
          </a:xfrm>
          <a:prstGeom prst="rect">
            <a:avLst/>
          </a:prstGeom>
          <a:noFill/>
          <a:ln w="12700">
            <a:noFill/>
            <a:miter lim="800000"/>
            <a:headEnd type="none" w="sm" len="sm"/>
            <a:tailEnd type="none" w="sm" len="sm"/>
          </a:ln>
        </p:spPr>
        <p:txBody>
          <a:bodyPr wrap="none">
            <a:spAutoFit/>
          </a:bodyPr>
          <a:lstStyle/>
          <a:p>
            <a:pPr eaLnBrk="0" hangingPunct="0"/>
            <a:r>
              <a:rPr lang="en-US" sz="1500" b="1" kern="0">
                <a:solidFill>
                  <a:sysClr val="windowText" lastClr="000000"/>
                </a:solidFill>
              </a:rPr>
              <a:t>Orifice</a:t>
            </a:r>
          </a:p>
        </p:txBody>
      </p:sp>
      <p:pic>
        <p:nvPicPr>
          <p:cNvPr id="3074" name="Picture 2"/>
          <p:cNvPicPr>
            <a:picLocks noChangeAspect="1" noChangeArrowheads="1"/>
          </p:cNvPicPr>
          <p:nvPr/>
        </p:nvPicPr>
        <p:blipFill>
          <a:blip r:embed="rId3" cstate="print"/>
          <a:srcRect/>
          <a:stretch>
            <a:fillRect/>
          </a:stretch>
        </p:blipFill>
        <p:spPr bwMode="auto">
          <a:xfrm>
            <a:off x="7725370" y="1858958"/>
            <a:ext cx="1200150" cy="1932792"/>
          </a:xfrm>
          <a:prstGeom prst="rect">
            <a:avLst/>
          </a:prstGeom>
          <a:noFill/>
          <a:ln w="9525">
            <a:noFill/>
            <a:miter lim="800000"/>
            <a:headEnd/>
            <a:tailEnd/>
          </a:ln>
          <a:effectLst/>
        </p:spPr>
      </p:pic>
      <p:sp>
        <p:nvSpPr>
          <p:cNvPr id="45" name="Rectangle 17"/>
          <p:cNvSpPr>
            <a:spLocks noChangeArrowheads="1"/>
          </p:cNvSpPr>
          <p:nvPr/>
        </p:nvSpPr>
        <p:spPr bwMode="auto">
          <a:xfrm flipH="1" flipV="1">
            <a:off x="5143500" y="4171950"/>
            <a:ext cx="453629" cy="342900"/>
          </a:xfrm>
          <a:prstGeom prst="rect">
            <a:avLst/>
          </a:prstGeom>
          <a:solidFill>
            <a:srgbClr val="FF6600"/>
          </a:solidFill>
          <a:ln w="9525">
            <a:noFill/>
            <a:miter lim="800000"/>
            <a:headEnd/>
            <a:tailEnd/>
          </a:ln>
        </p:spPr>
        <p:txBody>
          <a:bodyPr rot="10800000" wrap="none" anchor="ctr"/>
          <a:lstStyle/>
          <a:p>
            <a:pPr algn="ctr"/>
            <a:r>
              <a:rPr lang="en-US" sz="1350" b="1" kern="0" dirty="0">
                <a:solidFill>
                  <a:schemeClr val="bg1"/>
                </a:solidFill>
              </a:rPr>
              <a:t>PT</a:t>
            </a:r>
          </a:p>
        </p:txBody>
      </p:sp>
      <p:sp>
        <p:nvSpPr>
          <p:cNvPr id="41" name="Slide Number Placeholder 3"/>
          <p:cNvSpPr txBox="1">
            <a:spLocks/>
          </p:cNvSpPr>
          <p:nvPr/>
        </p:nvSpPr>
        <p:spPr bwMode="auto">
          <a:xfrm>
            <a:off x="1257300" y="5815012"/>
            <a:ext cx="1600200" cy="185738"/>
          </a:xfrm>
          <a:prstGeom prst="rect">
            <a:avLst/>
          </a:prstGeom>
          <a:noFill/>
          <a:ln w="9525">
            <a:noFill/>
            <a:miter lim="800000"/>
            <a:headEnd/>
            <a:tailEnd/>
          </a:ln>
        </p:spPr>
        <p:txBody>
          <a:bodyPr/>
          <a:lstStyle/>
          <a:p>
            <a:fld id="{852B4929-D918-40F8-9E5E-90EA25DF944A}" type="slidenum">
              <a:rPr lang="en-US" sz="600" kern="0">
                <a:solidFill>
                  <a:sysClr val="windowText" lastClr="000000"/>
                </a:solidFill>
              </a:rPr>
              <a:pPr/>
              <a:t>24</a:t>
            </a:fld>
            <a:endParaRPr lang="en-US" sz="600" kern="0">
              <a:solidFill>
                <a:sysClr val="windowText" lastClr="000000"/>
              </a:solidFill>
            </a:endParaRPr>
          </a:p>
        </p:txBody>
      </p:sp>
      <p:sp>
        <p:nvSpPr>
          <p:cNvPr id="42" name="Rectangle 5"/>
          <p:cNvSpPr>
            <a:spLocks noGrp="1" noChangeArrowheads="1"/>
          </p:cNvSpPr>
          <p:nvPr>
            <p:ph type="ftr" sz="quarter" idx="10"/>
          </p:nvPr>
        </p:nvSpPr>
        <p:spPr>
          <a:xfrm>
            <a:off x="1496692" y="5794771"/>
            <a:ext cx="2171700" cy="205979"/>
          </a:xfrm>
          <a:noFill/>
        </p:spPr>
        <p:txBody>
          <a:bodyPr/>
          <a:lstStyle/>
          <a:p>
            <a:r>
              <a:rPr lang="en-US" sz="1350" kern="0">
                <a:solidFill>
                  <a:sysClr val="windowText" lastClr="000000"/>
                </a:solidFill>
              </a:rPr>
              <a:t>Company Confidential</a:t>
            </a:r>
          </a:p>
        </p:txBody>
      </p:sp>
    </p:spTree>
    <p:extLst>
      <p:ext uri="{BB962C8B-B14F-4D97-AF65-F5344CB8AC3E}">
        <p14:creationId xmlns:p14="http://schemas.microsoft.com/office/powerpoint/2010/main" val="3388253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t>Upstream Vs Downstream</a:t>
            </a:r>
          </a:p>
        </p:txBody>
      </p:sp>
      <p:sp>
        <p:nvSpPr>
          <p:cNvPr id="9" name="Content Placeholder 8"/>
          <p:cNvSpPr>
            <a:spLocks noGrp="1"/>
          </p:cNvSpPr>
          <p:nvPr>
            <p:ph sz="half" idx="2"/>
          </p:nvPr>
        </p:nvSpPr>
        <p:spPr>
          <a:xfrm>
            <a:off x="1485900" y="4271962"/>
            <a:ext cx="3140869" cy="871538"/>
          </a:xfrm>
        </p:spPr>
        <p:txBody>
          <a:bodyPr>
            <a:noAutofit/>
          </a:bodyPr>
          <a:lstStyle/>
          <a:p>
            <a:r>
              <a:rPr lang="en-US" sz="1200" b="1" u="sng" dirty="0"/>
              <a:t>Downstream Controller</a:t>
            </a:r>
            <a:r>
              <a:rPr lang="en-US" sz="1200" b="1" dirty="0"/>
              <a:t> </a:t>
            </a:r>
          </a:p>
          <a:p>
            <a:r>
              <a:rPr lang="en-US" sz="1200" b="1" dirty="0"/>
              <a:t>(aka Pressure Regulator)</a:t>
            </a:r>
          </a:p>
          <a:p>
            <a:pPr lvl="1"/>
            <a:r>
              <a:rPr lang="en-US" sz="1200" dirty="0"/>
              <a:t>Controls pressure downstream of itself</a:t>
            </a:r>
          </a:p>
          <a:p>
            <a:pPr lvl="1"/>
            <a:r>
              <a:rPr lang="en-US" sz="1200" dirty="0"/>
              <a:t>Increases flow to increase pressure</a:t>
            </a:r>
          </a:p>
        </p:txBody>
      </p:sp>
      <p:sp>
        <p:nvSpPr>
          <p:cNvPr id="11" name="Content Placeholder 10"/>
          <p:cNvSpPr>
            <a:spLocks noGrp="1"/>
          </p:cNvSpPr>
          <p:nvPr>
            <p:ph sz="quarter" idx="4"/>
          </p:nvPr>
        </p:nvSpPr>
        <p:spPr>
          <a:xfrm>
            <a:off x="4626769" y="4295568"/>
            <a:ext cx="3142103" cy="871538"/>
          </a:xfrm>
        </p:spPr>
        <p:txBody>
          <a:bodyPr>
            <a:noAutofit/>
          </a:bodyPr>
          <a:lstStyle/>
          <a:p>
            <a:r>
              <a:rPr lang="en-US" sz="1200" b="1" u="sng" dirty="0"/>
              <a:t>Upstream Controller </a:t>
            </a:r>
          </a:p>
          <a:p>
            <a:r>
              <a:rPr lang="en-US" sz="1200" b="1" dirty="0"/>
              <a:t>(aka back pressure regulator)</a:t>
            </a:r>
          </a:p>
          <a:p>
            <a:pPr lvl="1"/>
            <a:r>
              <a:rPr lang="en-US" sz="1200" dirty="0"/>
              <a:t>Controls pressure upstream of itself</a:t>
            </a:r>
          </a:p>
          <a:p>
            <a:pPr lvl="1"/>
            <a:r>
              <a:rPr lang="en-US" sz="1200" dirty="0"/>
              <a:t>Reduces flow to increase pressure</a:t>
            </a:r>
          </a:p>
        </p:txBody>
      </p:sp>
      <p:pic>
        <p:nvPicPr>
          <p:cNvPr id="64514" name="Picture 2"/>
          <p:cNvPicPr>
            <a:picLocks noChangeAspect="1" noChangeArrowheads="1"/>
          </p:cNvPicPr>
          <p:nvPr/>
        </p:nvPicPr>
        <p:blipFill>
          <a:blip r:embed="rId3" cstate="print"/>
          <a:srcRect/>
          <a:stretch>
            <a:fillRect/>
          </a:stretch>
        </p:blipFill>
        <p:spPr bwMode="auto">
          <a:xfrm>
            <a:off x="1543051" y="1943100"/>
            <a:ext cx="6187736" cy="2343150"/>
          </a:xfrm>
          <a:prstGeom prst="rect">
            <a:avLst/>
          </a:prstGeom>
          <a:noFill/>
          <a:ln w="9525">
            <a:noFill/>
            <a:miter lim="800000"/>
            <a:headEnd/>
            <a:tailEnd/>
          </a:ln>
        </p:spPr>
      </p:pic>
      <p:sp>
        <p:nvSpPr>
          <p:cNvPr id="7" name="Slide Number Placeholder 3"/>
          <p:cNvSpPr txBox="1">
            <a:spLocks/>
          </p:cNvSpPr>
          <p:nvPr/>
        </p:nvSpPr>
        <p:spPr bwMode="auto">
          <a:xfrm>
            <a:off x="1257300" y="5815012"/>
            <a:ext cx="1600200" cy="185738"/>
          </a:xfrm>
          <a:prstGeom prst="rect">
            <a:avLst/>
          </a:prstGeom>
          <a:noFill/>
          <a:ln w="9525">
            <a:noFill/>
            <a:miter lim="800000"/>
            <a:headEnd/>
            <a:tailEnd/>
          </a:ln>
        </p:spPr>
        <p:txBody>
          <a:bodyPr/>
          <a:lstStyle/>
          <a:p>
            <a:fld id="{852B4929-D918-40F8-9E5E-90EA25DF944A}" type="slidenum">
              <a:rPr lang="en-US" sz="600" kern="0">
                <a:solidFill>
                  <a:sysClr val="windowText" lastClr="000000"/>
                </a:solidFill>
              </a:rPr>
              <a:pPr/>
              <a:t>25</a:t>
            </a:fld>
            <a:endParaRPr lang="en-US" sz="600" kern="0">
              <a:solidFill>
                <a:sysClr val="windowText" lastClr="000000"/>
              </a:solidFill>
            </a:endParaRPr>
          </a:p>
        </p:txBody>
      </p:sp>
      <p:sp>
        <p:nvSpPr>
          <p:cNvPr id="8" name="Rectangle 5"/>
          <p:cNvSpPr>
            <a:spLocks noGrp="1" noChangeArrowheads="1"/>
          </p:cNvSpPr>
          <p:nvPr>
            <p:ph type="ftr" sz="quarter" idx="10"/>
          </p:nvPr>
        </p:nvSpPr>
        <p:spPr>
          <a:xfrm>
            <a:off x="1428750" y="5815012"/>
            <a:ext cx="2171700" cy="205979"/>
          </a:xfrm>
          <a:noFill/>
        </p:spPr>
        <p:txBody>
          <a:bodyPr/>
          <a:lstStyle/>
          <a:p>
            <a:r>
              <a:rPr lang="en-US" sz="1350" kern="0">
                <a:solidFill>
                  <a:sysClr val="windowText" lastClr="000000"/>
                </a:solidFill>
              </a:rPr>
              <a:t>Company Confidential</a:t>
            </a:r>
          </a:p>
        </p:txBody>
      </p:sp>
      <p:cxnSp>
        <p:nvCxnSpPr>
          <p:cNvPr id="3" name="Straight Connector 2"/>
          <p:cNvCxnSpPr/>
          <p:nvPr/>
        </p:nvCxnSpPr>
        <p:spPr>
          <a:xfrm>
            <a:off x="4557195" y="1943100"/>
            <a:ext cx="0" cy="387191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6913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Remote Transducer Model</a:t>
            </a:r>
          </a:p>
        </p:txBody>
      </p:sp>
      <p:pic>
        <p:nvPicPr>
          <p:cNvPr id="65538" name="Picture 2"/>
          <p:cNvPicPr>
            <a:picLocks noChangeAspect="1" noChangeArrowheads="1"/>
          </p:cNvPicPr>
          <p:nvPr/>
        </p:nvPicPr>
        <p:blipFill>
          <a:blip r:embed="rId3" cstate="print"/>
          <a:srcRect/>
          <a:stretch>
            <a:fillRect/>
          </a:stretch>
        </p:blipFill>
        <p:spPr bwMode="auto">
          <a:xfrm>
            <a:off x="1543051" y="1828800"/>
            <a:ext cx="6123587" cy="2800350"/>
          </a:xfrm>
          <a:prstGeom prst="rect">
            <a:avLst/>
          </a:prstGeom>
          <a:noFill/>
          <a:ln w="9525">
            <a:noFill/>
            <a:miter lim="800000"/>
            <a:headEnd/>
            <a:tailEnd/>
          </a:ln>
        </p:spPr>
      </p:pic>
      <p:sp>
        <p:nvSpPr>
          <p:cNvPr id="8" name="Slide Number Placeholder 3"/>
          <p:cNvSpPr txBox="1">
            <a:spLocks/>
          </p:cNvSpPr>
          <p:nvPr/>
        </p:nvSpPr>
        <p:spPr bwMode="auto">
          <a:xfrm>
            <a:off x="1257300" y="5815012"/>
            <a:ext cx="1600200" cy="185738"/>
          </a:xfrm>
          <a:prstGeom prst="rect">
            <a:avLst/>
          </a:prstGeom>
          <a:noFill/>
          <a:ln w="9525">
            <a:noFill/>
            <a:miter lim="800000"/>
            <a:headEnd/>
            <a:tailEnd/>
          </a:ln>
        </p:spPr>
        <p:txBody>
          <a:bodyPr/>
          <a:lstStyle/>
          <a:p>
            <a:fld id="{852B4929-D918-40F8-9E5E-90EA25DF944A}" type="slidenum">
              <a:rPr lang="en-US" sz="600" kern="0">
                <a:solidFill>
                  <a:sysClr val="windowText" lastClr="000000"/>
                </a:solidFill>
              </a:rPr>
              <a:pPr/>
              <a:t>26</a:t>
            </a:fld>
            <a:endParaRPr lang="en-US" sz="600" kern="0">
              <a:solidFill>
                <a:sysClr val="windowText" lastClr="000000"/>
              </a:solidFill>
            </a:endParaRPr>
          </a:p>
        </p:txBody>
      </p:sp>
      <p:sp>
        <p:nvSpPr>
          <p:cNvPr id="9" name="Rectangle 5"/>
          <p:cNvSpPr txBox="1">
            <a:spLocks noChangeArrowheads="1"/>
          </p:cNvSpPr>
          <p:nvPr/>
        </p:nvSpPr>
        <p:spPr bwMode="auto">
          <a:xfrm>
            <a:off x="1428750" y="5815012"/>
            <a:ext cx="2171700" cy="205979"/>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p>
            <a:pPr algn="ctr" fontAlgn="base">
              <a:spcBef>
                <a:spcPct val="0"/>
              </a:spcBef>
              <a:spcAft>
                <a:spcPct val="0"/>
              </a:spcAft>
              <a:defRPr/>
            </a:pPr>
            <a:r>
              <a:rPr lang="en-US" sz="600">
                <a:latin typeface="Arial" charset="0"/>
                <a:cs typeface="Arial" charset="0"/>
              </a:rPr>
              <a:t>Company Confidential</a:t>
            </a:r>
          </a:p>
        </p:txBody>
      </p:sp>
    </p:spTree>
    <p:extLst>
      <p:ext uri="{BB962C8B-B14F-4D97-AF65-F5344CB8AC3E}">
        <p14:creationId xmlns:p14="http://schemas.microsoft.com/office/powerpoint/2010/main" val="2484626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58" y="172166"/>
            <a:ext cx="5149850" cy="708957"/>
          </a:xfrm>
        </p:spPr>
        <p:txBody>
          <a:bodyPr>
            <a:normAutofit fontScale="90000"/>
          </a:bodyPr>
          <a:lstStyle/>
          <a:p>
            <a:r>
              <a:rPr lang="en-US" dirty="0"/>
              <a:t>Pressure Controller Product Offerings</a:t>
            </a:r>
          </a:p>
        </p:txBody>
      </p:sp>
      <p:graphicFrame>
        <p:nvGraphicFramePr>
          <p:cNvPr id="4" name="Content Placeholder 3"/>
          <p:cNvGraphicFramePr>
            <a:graphicFrameLocks/>
          </p:cNvGraphicFramePr>
          <p:nvPr>
            <p:extLst/>
          </p:nvPr>
        </p:nvGraphicFramePr>
        <p:xfrm>
          <a:off x="1585732" y="1446834"/>
          <a:ext cx="5382228" cy="4757196"/>
        </p:xfrm>
        <a:graphic>
          <a:graphicData uri="http://schemas.openxmlformats.org/drawingml/2006/table">
            <a:tbl>
              <a:tblPr firstRow="1" bandRow="1">
                <a:tableStyleId>{5C22544A-7EE6-4342-B048-85BDC9FD1C3A}</a:tableStyleId>
              </a:tblPr>
              <a:tblGrid>
                <a:gridCol w="1475482">
                  <a:extLst>
                    <a:ext uri="{9D8B030D-6E8A-4147-A177-3AD203B41FA5}">
                      <a16:colId xmlns:a16="http://schemas.microsoft.com/office/drawing/2014/main" val="20000"/>
                    </a:ext>
                  </a:extLst>
                </a:gridCol>
                <a:gridCol w="1297366">
                  <a:extLst>
                    <a:ext uri="{9D8B030D-6E8A-4147-A177-3AD203B41FA5}">
                      <a16:colId xmlns:a16="http://schemas.microsoft.com/office/drawing/2014/main" val="20003"/>
                    </a:ext>
                  </a:extLst>
                </a:gridCol>
                <a:gridCol w="1259701">
                  <a:extLst>
                    <a:ext uri="{9D8B030D-6E8A-4147-A177-3AD203B41FA5}">
                      <a16:colId xmlns:a16="http://schemas.microsoft.com/office/drawing/2014/main" val="20004"/>
                    </a:ext>
                  </a:extLst>
                </a:gridCol>
                <a:gridCol w="1349679">
                  <a:extLst>
                    <a:ext uri="{9D8B030D-6E8A-4147-A177-3AD203B41FA5}">
                      <a16:colId xmlns:a16="http://schemas.microsoft.com/office/drawing/2014/main" val="20005"/>
                    </a:ext>
                  </a:extLst>
                </a:gridCol>
              </a:tblGrid>
              <a:tr h="581287">
                <a:tc>
                  <a:txBody>
                    <a:bodyPr/>
                    <a:lstStyle/>
                    <a:p>
                      <a:r>
                        <a:rPr lang="en-US" sz="1400" dirty="0"/>
                        <a:t>Model</a:t>
                      </a:r>
                    </a:p>
                  </a:txBody>
                  <a:tcPr marL="68580" marR="68580" marT="34290" marB="34290"/>
                </a:tc>
                <a:tc>
                  <a:txBody>
                    <a:bodyPr/>
                    <a:lstStyle/>
                    <a:p>
                      <a:r>
                        <a:rPr lang="en-US" sz="1400" dirty="0"/>
                        <a:t>SLA5810/20</a:t>
                      </a:r>
                    </a:p>
                  </a:txBody>
                  <a:tcPr marL="68580" marR="68580" marT="34290" marB="34290"/>
                </a:tc>
                <a:tc>
                  <a:txBody>
                    <a:bodyPr/>
                    <a:lstStyle/>
                    <a:p>
                      <a:r>
                        <a:rPr lang="en-US" sz="1400" dirty="0"/>
                        <a:t>SLA5840</a:t>
                      </a:r>
                    </a:p>
                  </a:txBody>
                  <a:tcPr marL="68580" marR="68580" marT="34290" marB="34290"/>
                </a:tc>
                <a:tc>
                  <a:txBody>
                    <a:bodyPr/>
                    <a:lstStyle/>
                    <a:p>
                      <a:r>
                        <a:rPr lang="en-US" sz="1400" dirty="0"/>
                        <a:t>SLAMF10/20</a:t>
                      </a:r>
                    </a:p>
                  </a:txBody>
                  <a:tcPr marL="68580" marR="68580" marT="34290" marB="34290"/>
                </a:tc>
                <a:extLst>
                  <a:ext uri="{0D108BD9-81ED-4DB2-BD59-A6C34878D82A}">
                    <a16:rowId xmlns:a16="http://schemas.microsoft.com/office/drawing/2014/main" val="10000"/>
                  </a:ext>
                </a:extLst>
              </a:tr>
              <a:tr h="601385">
                <a:tc>
                  <a:txBody>
                    <a:bodyPr/>
                    <a:lstStyle/>
                    <a:p>
                      <a:r>
                        <a:rPr lang="en-US" sz="900" b="1" dirty="0">
                          <a:solidFill>
                            <a:schemeClr val="tx1"/>
                          </a:solidFill>
                        </a:rPr>
                        <a:t>Description</a:t>
                      </a:r>
                    </a:p>
                  </a:txBody>
                  <a:tcPr marL="68580" marR="68580" marT="34290" marB="34290"/>
                </a:tc>
                <a:tc>
                  <a:txBody>
                    <a:bodyPr/>
                    <a:lstStyle/>
                    <a:p>
                      <a:r>
                        <a:rPr lang="en-US" sz="900" dirty="0"/>
                        <a:t>Standard Housing Integrated PC</a:t>
                      </a:r>
                    </a:p>
                  </a:txBody>
                  <a:tcPr marL="68580" marR="68580" marT="34290" marB="34290"/>
                </a:tc>
                <a:tc>
                  <a:txBody>
                    <a:bodyPr/>
                    <a:lstStyle/>
                    <a:p>
                      <a:r>
                        <a:rPr lang="en-US" sz="900" dirty="0"/>
                        <a:t>Standard Housing Remote Transducer</a:t>
                      </a:r>
                    </a:p>
                  </a:txBody>
                  <a:tcPr marL="68580" marR="68580" marT="34290" marB="34290"/>
                </a:tc>
                <a:tc>
                  <a:txBody>
                    <a:bodyPr/>
                    <a:lstStyle/>
                    <a:p>
                      <a:r>
                        <a:rPr lang="en-US" sz="900" dirty="0"/>
                        <a:t>IP66 NEMA4x (pending) Housing</a:t>
                      </a:r>
                      <a:r>
                        <a:rPr lang="en-US" sz="900" baseline="0" dirty="0"/>
                        <a:t> Integrated PC</a:t>
                      </a:r>
                      <a:endParaRPr lang="en-US" sz="900" dirty="0"/>
                    </a:p>
                  </a:txBody>
                  <a:tcPr marL="68580" marR="68580" marT="34290" marB="34290"/>
                </a:tc>
                <a:extLst>
                  <a:ext uri="{0D108BD9-81ED-4DB2-BD59-A6C34878D82A}">
                    <a16:rowId xmlns:a16="http://schemas.microsoft.com/office/drawing/2014/main" val="10001"/>
                  </a:ext>
                </a:extLst>
              </a:tr>
              <a:tr h="432056">
                <a:tc>
                  <a:txBody>
                    <a:bodyPr/>
                    <a:lstStyle/>
                    <a:p>
                      <a:r>
                        <a:rPr lang="en-US" sz="900" b="1" dirty="0">
                          <a:solidFill>
                            <a:schemeClr val="tx1"/>
                          </a:solidFill>
                        </a:rPr>
                        <a:t>Material</a:t>
                      </a:r>
                    </a:p>
                  </a:txBody>
                  <a:tcPr marL="68580" marR="68580" marT="34290" marB="34290"/>
                </a:tc>
                <a:tc>
                  <a:txBody>
                    <a:bodyPr/>
                    <a:lstStyle/>
                    <a:p>
                      <a:r>
                        <a:rPr lang="en-US" sz="900" dirty="0"/>
                        <a:t>Elastomer</a:t>
                      </a:r>
                      <a:r>
                        <a:rPr lang="en-US" sz="900" baseline="0" dirty="0"/>
                        <a:t> Seals</a:t>
                      </a:r>
                      <a:endParaRPr lang="en-US" sz="9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t>Elastomer</a:t>
                      </a:r>
                      <a:r>
                        <a:rPr lang="en-US" sz="900" baseline="0" dirty="0"/>
                        <a:t> Seals</a:t>
                      </a:r>
                      <a:endParaRPr lang="en-US" sz="9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t>Elastomer</a:t>
                      </a:r>
                      <a:r>
                        <a:rPr lang="en-US" sz="900" baseline="0" dirty="0"/>
                        <a:t> Seals</a:t>
                      </a:r>
                      <a:endParaRPr lang="en-US" sz="900" dirty="0"/>
                    </a:p>
                  </a:txBody>
                  <a:tcPr marL="68580" marR="68580" marT="34290" marB="34290"/>
                </a:tc>
                <a:extLst>
                  <a:ext uri="{0D108BD9-81ED-4DB2-BD59-A6C34878D82A}">
                    <a16:rowId xmlns:a16="http://schemas.microsoft.com/office/drawing/2014/main" val="10005"/>
                  </a:ext>
                </a:extLst>
              </a:tr>
              <a:tr h="598781">
                <a:tc>
                  <a:txBody>
                    <a:bodyPr/>
                    <a:lstStyle/>
                    <a:p>
                      <a:r>
                        <a:rPr lang="en-US" sz="900" b="1" dirty="0">
                          <a:solidFill>
                            <a:schemeClr val="tx1"/>
                          </a:solidFill>
                        </a:rPr>
                        <a:t>Pressure Control Mode</a:t>
                      </a:r>
                    </a:p>
                  </a:txBody>
                  <a:tcPr marL="68580" marR="68580" marT="34290" marB="34290"/>
                </a:tc>
                <a:tc>
                  <a:txBody>
                    <a:bodyPr/>
                    <a:lstStyle/>
                    <a:p>
                      <a:r>
                        <a:rPr lang="en-US" sz="900" dirty="0"/>
                        <a:t>Upstream</a:t>
                      </a:r>
                      <a:r>
                        <a:rPr lang="en-US" sz="900" baseline="0" dirty="0"/>
                        <a:t> (5810)</a:t>
                      </a:r>
                    </a:p>
                    <a:p>
                      <a:r>
                        <a:rPr lang="en-US" sz="900" baseline="0" dirty="0"/>
                        <a:t>Downstream (5820)</a:t>
                      </a:r>
                      <a:endParaRPr lang="en-US" sz="900" dirty="0"/>
                    </a:p>
                  </a:txBody>
                  <a:tcPr marL="68580" marR="68580" marT="34290" marB="34290"/>
                </a:tc>
                <a:tc>
                  <a:txBody>
                    <a:bodyPr/>
                    <a:lstStyle/>
                    <a:p>
                      <a:r>
                        <a:rPr lang="en-US" sz="900" dirty="0"/>
                        <a:t>Remote (upstream &amp; downstream)</a:t>
                      </a:r>
                    </a:p>
                  </a:txBody>
                  <a:tcPr marL="68580" marR="68580" marT="34290" marB="34290"/>
                </a:tc>
                <a:tc>
                  <a:txBody>
                    <a:bodyPr/>
                    <a:lstStyle/>
                    <a:p>
                      <a:r>
                        <a:rPr lang="en-US" sz="900" dirty="0"/>
                        <a:t>Upstream</a:t>
                      </a:r>
                      <a:r>
                        <a:rPr lang="en-US" sz="900" baseline="0" dirty="0"/>
                        <a:t> (MF10)</a:t>
                      </a:r>
                    </a:p>
                    <a:p>
                      <a:r>
                        <a:rPr lang="en-US" sz="900" baseline="0" dirty="0"/>
                        <a:t>Downstream (MF20)</a:t>
                      </a:r>
                      <a:endParaRPr lang="en-US" sz="900" dirty="0"/>
                    </a:p>
                  </a:txBody>
                  <a:tcPr marL="68580" marR="68580" marT="34290" marB="34290"/>
                </a:tc>
                <a:extLst>
                  <a:ext uri="{0D108BD9-81ED-4DB2-BD59-A6C34878D82A}">
                    <a16:rowId xmlns:a16="http://schemas.microsoft.com/office/drawing/2014/main" val="10002"/>
                  </a:ext>
                </a:extLst>
              </a:tr>
              <a:tr h="533050">
                <a:tc>
                  <a:txBody>
                    <a:bodyPr/>
                    <a:lstStyle/>
                    <a:p>
                      <a:r>
                        <a:rPr lang="en-US" sz="900" b="1" dirty="0">
                          <a:solidFill>
                            <a:schemeClr val="tx1"/>
                          </a:solidFill>
                        </a:rPr>
                        <a:t>Pressure Ranges</a:t>
                      </a:r>
                    </a:p>
                  </a:txBody>
                  <a:tcPr marL="68580" marR="68580" marT="34290" marB="34290"/>
                </a:tc>
                <a:tc>
                  <a:txBody>
                    <a:bodyPr/>
                    <a:lstStyle/>
                    <a:p>
                      <a:r>
                        <a:rPr lang="en-US" sz="900" dirty="0"/>
                        <a:t>10-4500 </a:t>
                      </a:r>
                      <a:r>
                        <a:rPr lang="en-US" sz="900" dirty="0" err="1"/>
                        <a:t>psia</a:t>
                      </a:r>
                      <a:endParaRPr lang="en-US" sz="900" dirty="0"/>
                    </a:p>
                  </a:txBody>
                  <a:tcPr marL="68580" marR="68580" marT="34290" marB="34290"/>
                </a:tc>
                <a:tc>
                  <a:txBody>
                    <a:bodyPr/>
                    <a:lstStyle/>
                    <a:p>
                      <a:r>
                        <a:rPr lang="en-US" sz="900" dirty="0"/>
                        <a:t>Transducer</a:t>
                      </a:r>
                      <a:r>
                        <a:rPr lang="en-US" sz="900" baseline="0" dirty="0"/>
                        <a:t> dependent</a:t>
                      </a:r>
                      <a:endParaRPr lang="en-US" sz="9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t>10-4500 </a:t>
                      </a:r>
                      <a:r>
                        <a:rPr lang="en-US" sz="900" dirty="0" err="1"/>
                        <a:t>psia</a:t>
                      </a:r>
                      <a:endParaRPr lang="en-US" sz="900" dirty="0"/>
                    </a:p>
                  </a:txBody>
                  <a:tcPr marL="68580" marR="68580" marT="34290" marB="34290"/>
                </a:tc>
                <a:extLst>
                  <a:ext uri="{0D108BD9-81ED-4DB2-BD59-A6C34878D82A}">
                    <a16:rowId xmlns:a16="http://schemas.microsoft.com/office/drawing/2014/main" val="10007"/>
                  </a:ext>
                </a:extLst>
              </a:tr>
              <a:tr h="285055">
                <a:tc>
                  <a:txBody>
                    <a:bodyPr/>
                    <a:lstStyle/>
                    <a:p>
                      <a:r>
                        <a:rPr lang="en-US" sz="900" b="1" dirty="0">
                          <a:solidFill>
                            <a:schemeClr val="tx1"/>
                          </a:solidFill>
                        </a:rPr>
                        <a:t>Turndown</a:t>
                      </a:r>
                    </a:p>
                  </a:txBody>
                  <a:tcPr marL="68580" marR="68580" marT="34290" marB="34290"/>
                </a:tc>
                <a:tc>
                  <a:txBody>
                    <a:bodyPr/>
                    <a:lstStyle/>
                    <a:p>
                      <a:r>
                        <a:rPr lang="en-US" sz="900" dirty="0"/>
                        <a:t>20:1</a:t>
                      </a:r>
                    </a:p>
                  </a:txBody>
                  <a:tcPr marL="68580" marR="68580" marT="34290" marB="34290"/>
                </a:tc>
                <a:tc>
                  <a:txBody>
                    <a:bodyPr/>
                    <a:lstStyle/>
                    <a:p>
                      <a:r>
                        <a:rPr lang="en-US" sz="900" dirty="0"/>
                        <a:t>20:1</a:t>
                      </a:r>
                    </a:p>
                  </a:txBody>
                  <a:tcPr marL="68580" marR="68580" marT="34290" marB="34290"/>
                </a:tc>
                <a:tc>
                  <a:txBody>
                    <a:bodyPr/>
                    <a:lstStyle/>
                    <a:p>
                      <a:r>
                        <a:rPr lang="en-US" sz="900" dirty="0"/>
                        <a:t>20:1</a:t>
                      </a:r>
                    </a:p>
                  </a:txBody>
                  <a:tcPr marL="68580" marR="68580" marT="34290" marB="34290"/>
                </a:tc>
                <a:extLst>
                  <a:ext uri="{0D108BD9-81ED-4DB2-BD59-A6C34878D82A}">
                    <a16:rowId xmlns:a16="http://schemas.microsoft.com/office/drawing/2014/main" val="10008"/>
                  </a:ext>
                </a:extLst>
              </a:tr>
              <a:tr h="598781">
                <a:tc>
                  <a:txBody>
                    <a:bodyPr/>
                    <a:lstStyle/>
                    <a:p>
                      <a:r>
                        <a:rPr lang="en-US" sz="900" b="1" dirty="0">
                          <a:solidFill>
                            <a:schemeClr val="tx1"/>
                          </a:solidFill>
                        </a:rPr>
                        <a:t>Full Scale Flow Range (N2)</a:t>
                      </a:r>
                    </a:p>
                  </a:txBody>
                  <a:tcPr marL="68580" marR="68580" marT="34290" marB="34290"/>
                </a:tc>
                <a:tc>
                  <a:txBody>
                    <a:bodyPr/>
                    <a:lstStyle/>
                    <a:p>
                      <a:r>
                        <a:rPr lang="en-US" sz="900" dirty="0"/>
                        <a:t>.003-50 </a:t>
                      </a:r>
                      <a:r>
                        <a:rPr lang="en-US" sz="900" dirty="0" err="1"/>
                        <a:t>lpm</a:t>
                      </a:r>
                      <a:endParaRPr lang="en-US" sz="900" dirty="0"/>
                    </a:p>
                  </a:txBody>
                  <a:tcPr marL="68580" marR="68580" marT="34290" marB="34290"/>
                </a:tc>
                <a:tc>
                  <a:txBody>
                    <a:bodyPr/>
                    <a:lstStyle/>
                    <a:p>
                      <a:r>
                        <a:rPr lang="en-US" sz="900" dirty="0"/>
                        <a:t>.003-50 </a:t>
                      </a:r>
                      <a:r>
                        <a:rPr lang="en-US" sz="900" dirty="0" err="1"/>
                        <a:t>lpm</a:t>
                      </a:r>
                      <a:endParaRPr lang="en-US" sz="900" dirty="0"/>
                    </a:p>
                  </a:txBody>
                  <a:tcPr marL="68580" marR="68580" marT="34290" marB="34290"/>
                </a:tc>
                <a:tc>
                  <a:txBody>
                    <a:bodyPr/>
                    <a:lstStyle/>
                    <a:p>
                      <a:r>
                        <a:rPr lang="en-US" sz="900" dirty="0"/>
                        <a:t>.003-50 </a:t>
                      </a:r>
                      <a:r>
                        <a:rPr lang="en-US" sz="900" dirty="0" err="1"/>
                        <a:t>lpm</a:t>
                      </a:r>
                      <a:endParaRPr lang="en-US" sz="900" dirty="0"/>
                    </a:p>
                  </a:txBody>
                  <a:tcPr marL="68580" marR="68580" marT="34290" marB="34290"/>
                </a:tc>
                <a:extLst>
                  <a:ext uri="{0D108BD9-81ED-4DB2-BD59-A6C34878D82A}">
                    <a16:rowId xmlns:a16="http://schemas.microsoft.com/office/drawing/2014/main" val="10003"/>
                  </a:ext>
                </a:extLst>
              </a:tr>
              <a:tr h="402429">
                <a:tc>
                  <a:txBody>
                    <a:bodyPr/>
                    <a:lstStyle/>
                    <a:p>
                      <a:r>
                        <a:rPr lang="en-US" sz="900" b="1" dirty="0">
                          <a:solidFill>
                            <a:schemeClr val="tx1"/>
                          </a:solidFill>
                        </a:rPr>
                        <a:t>Gases Supported</a:t>
                      </a:r>
                    </a:p>
                  </a:txBody>
                  <a:tcPr marL="68580" marR="68580" marT="34290" marB="34290"/>
                </a:tc>
                <a:tc>
                  <a:txBody>
                    <a:bodyPr/>
                    <a:lstStyle/>
                    <a:p>
                      <a:r>
                        <a:rPr lang="en-US" sz="900" dirty="0"/>
                        <a:t>All</a:t>
                      </a:r>
                      <a:r>
                        <a:rPr lang="en-US" sz="900" baseline="0" dirty="0"/>
                        <a:t> supported by SLA</a:t>
                      </a:r>
                      <a:endParaRPr lang="en-US" sz="900" dirty="0"/>
                    </a:p>
                  </a:txBody>
                  <a:tcPr marL="68580" marR="68580" marT="34290" marB="34290"/>
                </a:tc>
                <a:tc>
                  <a:txBody>
                    <a:bodyPr/>
                    <a:lstStyle/>
                    <a:p>
                      <a:r>
                        <a:rPr lang="en-US" sz="900" dirty="0"/>
                        <a:t>All</a:t>
                      </a:r>
                      <a:r>
                        <a:rPr lang="en-US" sz="900" baseline="0" dirty="0"/>
                        <a:t> supported by SLA</a:t>
                      </a:r>
                      <a:endParaRPr lang="en-US" sz="900" dirty="0"/>
                    </a:p>
                  </a:txBody>
                  <a:tcPr marL="68580" marR="68580" marT="34290" marB="34290"/>
                </a:tc>
                <a:tc>
                  <a:txBody>
                    <a:bodyPr/>
                    <a:lstStyle/>
                    <a:p>
                      <a:r>
                        <a:rPr lang="en-US" sz="900" dirty="0"/>
                        <a:t>All</a:t>
                      </a:r>
                      <a:r>
                        <a:rPr lang="en-US" sz="900" baseline="0" dirty="0"/>
                        <a:t> supported by SLA</a:t>
                      </a:r>
                      <a:endParaRPr lang="en-US" sz="900" dirty="0"/>
                    </a:p>
                  </a:txBody>
                  <a:tcPr marL="68580" marR="68580" marT="34290" marB="34290"/>
                </a:tc>
                <a:extLst>
                  <a:ext uri="{0D108BD9-81ED-4DB2-BD59-A6C34878D82A}">
                    <a16:rowId xmlns:a16="http://schemas.microsoft.com/office/drawing/2014/main" val="10004"/>
                  </a:ext>
                </a:extLst>
              </a:tr>
              <a:tr h="724372">
                <a:tc>
                  <a:txBody>
                    <a:bodyPr/>
                    <a:lstStyle/>
                    <a:p>
                      <a:r>
                        <a:rPr lang="en-US" sz="900" b="1" dirty="0">
                          <a:solidFill>
                            <a:schemeClr val="tx1"/>
                          </a:solidFill>
                        </a:rPr>
                        <a:t>Communication Protocol</a:t>
                      </a:r>
                    </a:p>
                  </a:txBody>
                  <a:tcPr marL="68580" marR="68580" marT="34290" marB="34290"/>
                </a:tc>
                <a:tc>
                  <a:txBody>
                    <a:bodyPr/>
                    <a:lstStyle/>
                    <a:p>
                      <a:r>
                        <a:rPr lang="en-US" sz="900" dirty="0"/>
                        <a:t>RS485,</a:t>
                      </a:r>
                      <a:r>
                        <a:rPr lang="en-US" sz="900" baseline="0" dirty="0"/>
                        <a:t> Analog, </a:t>
                      </a:r>
                      <a:r>
                        <a:rPr lang="en-US" sz="900" baseline="0" dirty="0" err="1"/>
                        <a:t>DeviceNet</a:t>
                      </a:r>
                      <a:r>
                        <a:rPr lang="en-US" sz="900" baseline="0" dirty="0"/>
                        <a:t>, </a:t>
                      </a:r>
                      <a:r>
                        <a:rPr lang="en-US" sz="900" baseline="0" dirty="0" err="1"/>
                        <a:t>Profibus</a:t>
                      </a:r>
                      <a:r>
                        <a:rPr lang="en-US" sz="900" baseline="0" dirty="0"/>
                        <a:t> </a:t>
                      </a:r>
                      <a:endParaRPr lang="en-US" sz="9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t>RS485,</a:t>
                      </a:r>
                      <a:r>
                        <a:rPr lang="en-US" sz="900" baseline="0" dirty="0"/>
                        <a:t> Analog, </a:t>
                      </a:r>
                      <a:r>
                        <a:rPr lang="en-US" sz="900" baseline="0" dirty="0" err="1"/>
                        <a:t>DeviceNet</a:t>
                      </a:r>
                      <a:r>
                        <a:rPr lang="en-US" sz="900" baseline="0" dirty="0"/>
                        <a:t>, </a:t>
                      </a:r>
                      <a:r>
                        <a:rPr lang="en-US" sz="900" baseline="0" dirty="0" err="1"/>
                        <a:t>Profibus</a:t>
                      </a:r>
                      <a:endParaRPr lang="en-US" sz="900" dirty="0"/>
                    </a:p>
                  </a:txBody>
                  <a:tcPr marL="68580" marR="68580" marT="34290" marB="34290"/>
                </a:tc>
                <a:tc>
                  <a:txBody>
                    <a:bodyPr/>
                    <a:lstStyle/>
                    <a:p>
                      <a:r>
                        <a:rPr lang="en-US" sz="900" dirty="0"/>
                        <a:t>RS485,</a:t>
                      </a:r>
                      <a:r>
                        <a:rPr lang="en-US" sz="900" baseline="0" dirty="0"/>
                        <a:t> analog, </a:t>
                      </a:r>
                      <a:r>
                        <a:rPr lang="en-US" sz="900" baseline="0" dirty="0" err="1"/>
                        <a:t>Profibus</a:t>
                      </a:r>
                      <a:endParaRPr lang="en-US" sz="900" dirty="0"/>
                    </a:p>
                  </a:txBody>
                  <a:tcPr marL="68580" marR="68580" marT="34290" marB="34290"/>
                </a:tc>
                <a:extLst>
                  <a:ext uri="{0D108BD9-81ED-4DB2-BD59-A6C34878D82A}">
                    <a16:rowId xmlns:a16="http://schemas.microsoft.com/office/drawing/2014/main" val="10006"/>
                  </a:ext>
                </a:extLst>
              </a:tr>
            </a:tbl>
          </a:graphicData>
        </a:graphic>
      </p:graphicFrame>
      <p:sp>
        <p:nvSpPr>
          <p:cNvPr id="3" name="Slide Number Placeholder 2"/>
          <p:cNvSpPr>
            <a:spLocks noGrp="1"/>
          </p:cNvSpPr>
          <p:nvPr>
            <p:ph type="sldNum" sz="quarter" idx="12"/>
          </p:nvPr>
        </p:nvSpPr>
        <p:spPr/>
        <p:txBody>
          <a:bodyPr/>
          <a:lstStyle/>
          <a:p>
            <a:fld id="{2BB61272-B0BB-9746-A951-838173099FB1}" type="slidenum">
              <a:rPr lang="en-US" sz="1350" kern="0">
                <a:solidFill>
                  <a:sysClr val="windowText" lastClr="000000"/>
                </a:solidFill>
              </a:rPr>
              <a:pPr/>
              <a:t>27</a:t>
            </a:fld>
            <a:endParaRPr lang="en-US" sz="1350" kern="0">
              <a:solidFill>
                <a:sysClr val="windowText" lastClr="000000"/>
              </a:solidFill>
            </a:endParaRPr>
          </a:p>
        </p:txBody>
      </p:sp>
      <p:sp>
        <p:nvSpPr>
          <p:cNvPr id="6" name="Slide Number Placeholder 3"/>
          <p:cNvSpPr txBox="1">
            <a:spLocks/>
          </p:cNvSpPr>
          <p:nvPr/>
        </p:nvSpPr>
        <p:spPr>
          <a:xfrm>
            <a:off x="1259216" y="5662973"/>
            <a:ext cx="838200" cy="273844"/>
          </a:xfrm>
          <a:prstGeom prst="rect">
            <a:avLst/>
          </a:prstGeom>
        </p:spPr>
        <p:txBody>
          <a:bodyPr vert="horz" lIns="68580" tIns="34290" rIns="68580" bIns="34290" rtlCol="0" anchor="b" anchorCtr="0"/>
          <a:lstStyle>
            <a:defPPr>
              <a:defRPr lang="en-US"/>
            </a:defPPr>
            <a:lvl1pPr marL="0" algn="r" defTabSz="457200" rtl="0" eaLnBrk="1" latinLnBrk="0" hangingPunct="1">
              <a:defRPr sz="10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BB61272-B0BB-9746-A951-838173099FB1}" type="slidenum">
              <a:rPr lang="en-US" sz="750"/>
              <a:pPr algn="l"/>
              <a:t>27</a:t>
            </a:fld>
            <a:endParaRPr lang="en-US" sz="750" dirty="0"/>
          </a:p>
        </p:txBody>
      </p:sp>
    </p:spTree>
    <p:extLst>
      <p:ext uri="{BB962C8B-B14F-4D97-AF65-F5344CB8AC3E}">
        <p14:creationId xmlns:p14="http://schemas.microsoft.com/office/powerpoint/2010/main" val="1561649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SLA Series Pressure Controllers</a:t>
            </a:r>
          </a:p>
        </p:txBody>
      </p:sp>
      <p:sp>
        <p:nvSpPr>
          <p:cNvPr id="4" name="Slide Number Placeholder 3"/>
          <p:cNvSpPr>
            <a:spLocks noGrp="1"/>
          </p:cNvSpPr>
          <p:nvPr>
            <p:ph type="sldNum" sz="quarter" idx="12"/>
          </p:nvPr>
        </p:nvSpPr>
        <p:spPr/>
        <p:txBody>
          <a:bodyPr/>
          <a:lstStyle/>
          <a:p>
            <a:fld id="{2BB61272-B0BB-9746-A951-838173099FB1}" type="slidenum">
              <a:rPr lang="en-US" sz="1350" kern="0">
                <a:solidFill>
                  <a:sysClr val="windowText" lastClr="000000"/>
                </a:solidFill>
              </a:rPr>
              <a:pPr/>
              <a:t>28</a:t>
            </a:fld>
            <a:endParaRPr lang="en-US" sz="1350" kern="0">
              <a:solidFill>
                <a:sysClr val="windowText" lastClr="000000"/>
              </a:solidFill>
            </a:endParaRPr>
          </a:p>
        </p:txBody>
      </p:sp>
      <p:sp>
        <p:nvSpPr>
          <p:cNvPr id="7" name="Content Placeholder 2"/>
          <p:cNvSpPr txBox="1">
            <a:spLocks/>
          </p:cNvSpPr>
          <p:nvPr/>
        </p:nvSpPr>
        <p:spPr>
          <a:xfrm>
            <a:off x="620613" y="1442657"/>
            <a:ext cx="7423792" cy="4715075"/>
          </a:xfrm>
          <a:prstGeom prst="rect">
            <a:avLst/>
          </a:prstGeom>
        </p:spPr>
        <p:txBody>
          <a:bodyPr vert="horz" lIns="68580" tIns="34290" rIns="68580" bIns="34290" rtlCol="0">
            <a:normAutofit/>
          </a:bodyPr>
          <a:lstStyle>
            <a:lvl1pPr marL="0" indent="0" algn="l" defTabSz="457200" rtl="0" eaLnBrk="1" latinLnBrk="0" hangingPunct="1">
              <a:lnSpc>
                <a:spcPct val="90000"/>
              </a:lnSpc>
              <a:spcBef>
                <a:spcPts val="1000"/>
              </a:spcBef>
              <a:buClr>
                <a:schemeClr val="tx2"/>
              </a:buClr>
              <a:buFontTx/>
              <a:buNone/>
              <a:defRPr sz="2800" kern="1200">
                <a:solidFill>
                  <a:schemeClr val="tx1"/>
                </a:solidFill>
                <a:latin typeface="+mn-lt"/>
                <a:ea typeface="+mn-ea"/>
                <a:cs typeface="+mn-cs"/>
              </a:defRPr>
            </a:lvl1pPr>
            <a:lvl2pPr marL="457200" indent="-228600" algn="l" defTabSz="457200" rtl="0" eaLnBrk="1" latinLnBrk="0" hangingPunct="1">
              <a:spcBef>
                <a:spcPct val="20000"/>
              </a:spcBef>
              <a:buClr>
                <a:schemeClr val="tx2"/>
              </a:buClr>
              <a:buSzPct val="100000"/>
              <a:buFont typeface="Arial"/>
              <a:buChar char="•"/>
              <a:defRPr sz="2400" kern="1200">
                <a:solidFill>
                  <a:schemeClr val="tx1"/>
                </a:solidFill>
                <a:latin typeface="+mn-lt"/>
                <a:ea typeface="+mn-ea"/>
                <a:cs typeface="+mn-cs"/>
              </a:defRPr>
            </a:lvl2pPr>
            <a:lvl3pPr marL="685800" indent="-182880" algn="l" defTabSz="457200" rtl="0" eaLnBrk="1" latinLnBrk="0" hangingPunct="1">
              <a:spcBef>
                <a:spcPct val="20000"/>
              </a:spcBef>
              <a:buClr>
                <a:schemeClr val="bg1">
                  <a:lumMod val="65000"/>
                </a:schemeClr>
              </a:buClr>
              <a:buSzPct val="90000"/>
              <a:buFont typeface="Wingdings" charset="2"/>
              <a:buChar char="§"/>
              <a:defRPr sz="2000" kern="1200">
                <a:solidFill>
                  <a:schemeClr val="tx1"/>
                </a:solidFill>
                <a:latin typeface="+mn-lt"/>
                <a:ea typeface="+mn-ea"/>
                <a:cs typeface="+mn-cs"/>
              </a:defRPr>
            </a:lvl3pPr>
            <a:lvl4pPr marL="914400" indent="-182880" algn="l" defTabSz="457200" rtl="0" eaLnBrk="1" latinLnBrk="0" hangingPunct="1">
              <a:spcBef>
                <a:spcPct val="20000"/>
              </a:spcBef>
              <a:buClr>
                <a:schemeClr val="accent4"/>
              </a:buClr>
              <a:buSzPct val="100000"/>
              <a:buFont typeface="Arial"/>
              <a:buChar char="•"/>
              <a:defRPr sz="1600" kern="1200">
                <a:solidFill>
                  <a:schemeClr val="tx1"/>
                </a:solidFill>
                <a:latin typeface="+mn-lt"/>
                <a:ea typeface="+mn-ea"/>
                <a:cs typeface="+mn-cs"/>
              </a:defRPr>
            </a:lvl4pPr>
            <a:lvl5pPr marL="1143000" indent="-155448"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Aft>
                <a:spcPts val="450"/>
              </a:spcAft>
              <a:buFont typeface="Arial" panose="020B0604020202020204" pitchFamily="34" charset="0"/>
              <a:buChar char="•"/>
            </a:pPr>
            <a:r>
              <a:rPr lang="en-US" sz="2400" dirty="0"/>
              <a:t>Available in MF housing!</a:t>
            </a:r>
          </a:p>
          <a:p>
            <a:pPr marL="342900" indent="-342900">
              <a:spcAft>
                <a:spcPts val="450"/>
              </a:spcAft>
              <a:buFont typeface="Arial" panose="020B0604020202020204" pitchFamily="34" charset="0"/>
              <a:buChar char="•"/>
            </a:pPr>
            <a:r>
              <a:rPr lang="en-US" sz="2400" dirty="0"/>
              <a:t>High performance pressure controller series with fast response and settling time for improved pressure control</a:t>
            </a:r>
          </a:p>
          <a:p>
            <a:pPr marL="342900" indent="-342900">
              <a:spcAft>
                <a:spcPts val="450"/>
              </a:spcAft>
              <a:buFont typeface="Arial" panose="020B0604020202020204" pitchFamily="34" charset="0"/>
              <a:buChar char="•"/>
            </a:pPr>
            <a:r>
              <a:rPr lang="en-US" sz="2400" dirty="0"/>
              <a:t>Cost savings to replacing mechanical pressure control </a:t>
            </a:r>
          </a:p>
          <a:p>
            <a:pPr marL="685800" lvl="1" indent="-342900">
              <a:spcAft>
                <a:spcPts val="450"/>
              </a:spcAft>
              <a:buFont typeface="Arial" panose="020B0604020202020204" pitchFamily="34" charset="0"/>
              <a:buChar char="•"/>
            </a:pPr>
            <a:r>
              <a:rPr lang="en-US" sz="1800" dirty="0"/>
              <a:t>PID is in the device, versus custom programming</a:t>
            </a:r>
          </a:p>
          <a:p>
            <a:pPr marL="685800" lvl="1" indent="-342900">
              <a:spcAft>
                <a:spcPts val="450"/>
              </a:spcAft>
              <a:buFont typeface="Arial" panose="020B0604020202020204" pitchFamily="34" charset="0"/>
              <a:buChar char="•"/>
            </a:pPr>
            <a:r>
              <a:rPr lang="en-US" sz="1800" dirty="0"/>
              <a:t>One device to install, in one package versus separate pressure measurement and valve control</a:t>
            </a:r>
          </a:p>
          <a:p>
            <a:pPr marL="685800" lvl="1" indent="-342900">
              <a:spcAft>
                <a:spcPts val="450"/>
              </a:spcAft>
              <a:buFont typeface="Arial" panose="020B0604020202020204" pitchFamily="34" charset="0"/>
              <a:buChar char="•"/>
            </a:pPr>
            <a:r>
              <a:rPr lang="en-US" sz="1800" dirty="0"/>
              <a:t>Greatly reduces Hysteresis, Droop and Boost</a:t>
            </a:r>
          </a:p>
          <a:p>
            <a:pPr marL="857250" lvl="2" indent="-342900">
              <a:spcAft>
                <a:spcPts val="450"/>
              </a:spcAft>
              <a:buFont typeface="Arial" panose="020B0604020202020204" pitchFamily="34" charset="0"/>
              <a:buChar char="•"/>
            </a:pPr>
            <a:r>
              <a:rPr lang="en-US" sz="1600" dirty="0"/>
              <a:t>Different meanings to different customers:  less product waste, cycle time reduction, safety on over-pressuring</a:t>
            </a:r>
            <a:endParaRPr lang="en-US" sz="1800" dirty="0"/>
          </a:p>
          <a:p>
            <a:endParaRPr lang="en-US" dirty="0"/>
          </a:p>
        </p:txBody>
      </p:sp>
    </p:spTree>
    <p:extLst>
      <p:ext uri="{BB962C8B-B14F-4D97-AF65-F5344CB8AC3E}">
        <p14:creationId xmlns:p14="http://schemas.microsoft.com/office/powerpoint/2010/main" val="4086078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Autofit/>
          </a:bodyPr>
          <a:lstStyle/>
          <a:p>
            <a:br>
              <a:rPr lang="en-US" altLang="en-US" sz="2800" dirty="0"/>
            </a:br>
            <a:r>
              <a:rPr lang="en-US" sz="2800" dirty="0"/>
              <a:t>SLA Series </a:t>
            </a:r>
            <a:r>
              <a:rPr lang="en-US" altLang="en-US" sz="2800" dirty="0"/>
              <a:t>Pressure Controllers: Advantages</a:t>
            </a:r>
          </a:p>
        </p:txBody>
      </p:sp>
      <p:sp>
        <p:nvSpPr>
          <p:cNvPr id="12291" name="Rectangle 3"/>
          <p:cNvSpPr>
            <a:spLocks noGrp="1" noChangeArrowheads="1"/>
          </p:cNvSpPr>
          <p:nvPr>
            <p:ph type="body" idx="1"/>
          </p:nvPr>
        </p:nvSpPr>
        <p:spPr>
          <a:xfrm>
            <a:off x="549019" y="1387108"/>
            <a:ext cx="7738453" cy="4816922"/>
          </a:xfrm>
        </p:spPr>
        <p:txBody>
          <a:bodyPr>
            <a:normAutofit/>
          </a:bodyPr>
          <a:lstStyle/>
          <a:p>
            <a:r>
              <a:rPr lang="en-US" altLang="en-US" dirty="0"/>
              <a:t>Electronic control of pressure </a:t>
            </a:r>
            <a:r>
              <a:rPr lang="en-US" altLang="en-US" dirty="0" err="1"/>
              <a:t>setpoint</a:t>
            </a:r>
            <a:endParaRPr lang="en-US" altLang="en-US" dirty="0"/>
          </a:p>
          <a:p>
            <a:pPr lvl="1"/>
            <a:r>
              <a:rPr lang="en-US" altLang="en-US" dirty="0"/>
              <a:t>Pressure regulators require manual tuning</a:t>
            </a:r>
          </a:p>
          <a:p>
            <a:pPr lvl="1"/>
            <a:r>
              <a:rPr lang="en-US" altLang="en-US" dirty="0"/>
              <a:t>Electronic Pressure Controllers adjust automatically to match desired </a:t>
            </a:r>
            <a:r>
              <a:rPr lang="en-US" altLang="en-US" dirty="0" err="1"/>
              <a:t>setpoint</a:t>
            </a:r>
            <a:endParaRPr lang="en-US" altLang="en-US" dirty="0"/>
          </a:p>
          <a:p>
            <a:endParaRPr lang="en-US" altLang="en-US" dirty="0"/>
          </a:p>
          <a:p>
            <a:r>
              <a:rPr lang="en-US" altLang="en-US" dirty="0"/>
              <a:t>Remote transducer option provides additional application flexibility</a:t>
            </a:r>
          </a:p>
        </p:txBody>
      </p:sp>
    </p:spTree>
    <p:extLst>
      <p:ext uri="{BB962C8B-B14F-4D97-AF65-F5344CB8AC3E}">
        <p14:creationId xmlns:p14="http://schemas.microsoft.com/office/powerpoint/2010/main" val="223744896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80/20 Business Process</a:t>
            </a:r>
          </a:p>
        </p:txBody>
      </p:sp>
      <p:sp>
        <p:nvSpPr>
          <p:cNvPr id="3" name="Content Placeholder 2"/>
          <p:cNvSpPr>
            <a:spLocks noGrp="1"/>
          </p:cNvSpPr>
          <p:nvPr>
            <p:ph idx="1"/>
          </p:nvPr>
        </p:nvSpPr>
        <p:spPr>
          <a:xfrm>
            <a:off x="457199" y="1385523"/>
            <a:ext cx="4385733" cy="4970827"/>
          </a:xfrm>
        </p:spPr>
        <p:txBody>
          <a:bodyPr>
            <a:normAutofit fontScale="92500"/>
          </a:bodyPr>
          <a:lstStyle/>
          <a:p>
            <a:r>
              <a:rPr lang="en-US" dirty="0"/>
              <a:t>Why Quick Ship?</a:t>
            </a:r>
          </a:p>
          <a:p>
            <a:pPr lvl="1">
              <a:spcBef>
                <a:spcPts val="1800"/>
              </a:spcBef>
              <a:buFont typeface="Wingdings" panose="05000000000000000000" pitchFamily="2" charset="2"/>
              <a:buChar char="ü"/>
            </a:pPr>
            <a:r>
              <a:rPr lang="en-US" dirty="0"/>
              <a:t>Provide shorter lead times on common options and configurations so we increase customer satisfaction</a:t>
            </a:r>
          </a:p>
          <a:p>
            <a:pPr lvl="1">
              <a:spcBef>
                <a:spcPts val="1800"/>
              </a:spcBef>
              <a:buFont typeface="Wingdings" panose="05000000000000000000" pitchFamily="2" charset="2"/>
              <a:buChar char="ü"/>
            </a:pPr>
            <a:r>
              <a:rPr lang="en-US" dirty="0"/>
              <a:t>Help you drive more sales</a:t>
            </a:r>
          </a:p>
          <a:p>
            <a:pPr lvl="1">
              <a:spcBef>
                <a:spcPts val="1800"/>
              </a:spcBef>
              <a:buFont typeface="Wingdings" panose="05000000000000000000" pitchFamily="2" charset="2"/>
              <a:buChar char="ü"/>
            </a:pPr>
            <a:r>
              <a:rPr lang="en-US" dirty="0"/>
              <a:t>Enabling our Operations team to focus on producing higher volumes of fewer SKUs reduces complexity and simplifies the sales cycle. </a:t>
            </a:r>
          </a:p>
        </p:txBody>
      </p:sp>
      <p:pic>
        <p:nvPicPr>
          <p:cNvPr id="6" name="Picture 5"/>
          <p:cNvPicPr>
            <a:picLocks noChangeAspect="1"/>
          </p:cNvPicPr>
          <p:nvPr/>
        </p:nvPicPr>
        <p:blipFill>
          <a:blip r:embed="rId3"/>
          <a:stretch>
            <a:fillRect/>
          </a:stretch>
        </p:blipFill>
        <p:spPr>
          <a:xfrm>
            <a:off x="5324239" y="2768093"/>
            <a:ext cx="3448849" cy="804839"/>
          </a:xfrm>
          <a:prstGeom prst="rect">
            <a:avLst/>
          </a:prstGeom>
        </p:spPr>
      </p:pic>
    </p:spTree>
    <p:extLst>
      <p:ext uri="{BB962C8B-B14F-4D97-AF65-F5344CB8AC3E}">
        <p14:creationId xmlns:p14="http://schemas.microsoft.com/office/powerpoint/2010/main" val="3751017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Electronic PCs Replace?</a:t>
            </a:r>
          </a:p>
        </p:txBody>
      </p:sp>
      <p:grpSp>
        <p:nvGrpSpPr>
          <p:cNvPr id="4" name="Group 3"/>
          <p:cNvGrpSpPr/>
          <p:nvPr/>
        </p:nvGrpSpPr>
        <p:grpSpPr>
          <a:xfrm>
            <a:off x="1551516" y="2161343"/>
            <a:ext cx="5772151" cy="2566307"/>
            <a:chOff x="533400" y="990600"/>
            <a:chExt cx="7696201" cy="3421743"/>
          </a:xfrm>
        </p:grpSpPr>
        <p:sp>
          <p:nvSpPr>
            <p:cNvPr id="5" name="TextBox 4"/>
            <p:cNvSpPr txBox="1"/>
            <p:nvPr/>
          </p:nvSpPr>
          <p:spPr>
            <a:xfrm>
              <a:off x="2514600" y="1219200"/>
              <a:ext cx="1524000" cy="677108"/>
            </a:xfrm>
            <a:prstGeom prst="rect">
              <a:avLst/>
            </a:prstGeom>
            <a:noFill/>
            <a:ln w="12700">
              <a:solidFill>
                <a:schemeClr val="tx1"/>
              </a:solidFill>
            </a:ln>
          </p:spPr>
          <p:txBody>
            <a:bodyPr wrap="square" rtlCol="0">
              <a:spAutoFit/>
            </a:bodyPr>
            <a:lstStyle/>
            <a:p>
              <a:pPr algn="ctr"/>
              <a:r>
                <a:rPr lang="en-US" sz="1350" kern="0" dirty="0">
                  <a:solidFill>
                    <a:sysClr val="windowText" lastClr="000000"/>
                  </a:solidFill>
                </a:rPr>
                <a:t>Pressure Transducer</a:t>
              </a:r>
            </a:p>
          </p:txBody>
        </p:sp>
        <p:sp>
          <p:nvSpPr>
            <p:cNvPr id="6" name="TextBox 5"/>
            <p:cNvSpPr txBox="1"/>
            <p:nvPr/>
          </p:nvSpPr>
          <p:spPr>
            <a:xfrm>
              <a:off x="2514600" y="2286000"/>
              <a:ext cx="1539240" cy="677108"/>
            </a:xfrm>
            <a:prstGeom prst="rect">
              <a:avLst/>
            </a:prstGeom>
            <a:noFill/>
            <a:ln w="12700">
              <a:solidFill>
                <a:schemeClr val="tx1"/>
              </a:solidFill>
            </a:ln>
          </p:spPr>
          <p:txBody>
            <a:bodyPr wrap="square" rtlCol="0">
              <a:spAutoFit/>
            </a:bodyPr>
            <a:lstStyle/>
            <a:p>
              <a:pPr algn="ctr"/>
              <a:r>
                <a:rPr lang="en-US" sz="1350" kern="0" dirty="0">
                  <a:solidFill>
                    <a:sysClr val="windowText" lastClr="000000"/>
                  </a:solidFill>
                </a:rPr>
                <a:t>Compression Amplifier</a:t>
              </a:r>
            </a:p>
          </p:txBody>
        </p:sp>
        <p:sp>
          <p:nvSpPr>
            <p:cNvPr id="7" name="TextBox 6"/>
            <p:cNvSpPr txBox="1"/>
            <p:nvPr/>
          </p:nvSpPr>
          <p:spPr>
            <a:xfrm>
              <a:off x="2529840" y="3544669"/>
              <a:ext cx="1524000" cy="677108"/>
            </a:xfrm>
            <a:prstGeom prst="rect">
              <a:avLst/>
            </a:prstGeom>
            <a:noFill/>
            <a:ln w="12700">
              <a:solidFill>
                <a:schemeClr val="tx1"/>
              </a:solidFill>
            </a:ln>
          </p:spPr>
          <p:txBody>
            <a:bodyPr wrap="square" rtlCol="0">
              <a:spAutoFit/>
            </a:bodyPr>
            <a:lstStyle/>
            <a:p>
              <a:pPr algn="ctr"/>
              <a:r>
                <a:rPr lang="en-US" sz="1350" kern="0" dirty="0">
                  <a:solidFill>
                    <a:sysClr val="windowText" lastClr="000000"/>
                  </a:solidFill>
                </a:rPr>
                <a:t>Valve OR Logic</a:t>
              </a:r>
            </a:p>
          </p:txBody>
        </p:sp>
        <p:grpSp>
          <p:nvGrpSpPr>
            <p:cNvPr id="8" name="Group 7"/>
            <p:cNvGrpSpPr/>
            <p:nvPr/>
          </p:nvGrpSpPr>
          <p:grpSpPr>
            <a:xfrm>
              <a:off x="3733420" y="2926485"/>
              <a:ext cx="244602" cy="332387"/>
              <a:chOff x="4114800" y="3124200"/>
              <a:chExt cx="489205" cy="740974"/>
            </a:xfrm>
          </p:grpSpPr>
          <p:sp>
            <p:nvSpPr>
              <p:cNvPr id="32" name="Circular Arrow 31"/>
              <p:cNvSpPr/>
              <p:nvPr/>
            </p:nvSpPr>
            <p:spPr>
              <a:xfrm>
                <a:off x="4114800" y="3124200"/>
                <a:ext cx="489204" cy="66477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0">
                  <a:solidFill>
                    <a:schemeClr val="tx1"/>
                  </a:solidFill>
                </a:endParaRPr>
              </a:p>
            </p:txBody>
          </p:sp>
          <p:sp>
            <p:nvSpPr>
              <p:cNvPr id="33" name="Circular Arrow 32"/>
              <p:cNvSpPr/>
              <p:nvPr/>
            </p:nvSpPr>
            <p:spPr>
              <a:xfrm rot="10800000">
                <a:off x="4114801" y="3200400"/>
                <a:ext cx="489204" cy="66477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0">
                  <a:solidFill>
                    <a:schemeClr val="tx1"/>
                  </a:solidFill>
                </a:endParaRPr>
              </a:p>
            </p:txBody>
          </p:sp>
        </p:grpSp>
        <p:sp>
          <p:nvSpPr>
            <p:cNvPr id="9" name="TextBox 8"/>
            <p:cNvSpPr txBox="1"/>
            <p:nvPr/>
          </p:nvSpPr>
          <p:spPr>
            <a:xfrm>
              <a:off x="3921244" y="2968823"/>
              <a:ext cx="746359" cy="338555"/>
            </a:xfrm>
            <a:prstGeom prst="rect">
              <a:avLst/>
            </a:prstGeom>
            <a:noFill/>
          </p:spPr>
          <p:txBody>
            <a:bodyPr wrap="none" rtlCol="0">
              <a:spAutoFit/>
            </a:bodyPr>
            <a:lstStyle/>
            <a:p>
              <a:r>
                <a:rPr lang="en-US" sz="1050" kern="0" dirty="0">
                  <a:solidFill>
                    <a:sysClr val="windowText" lastClr="000000"/>
                  </a:solidFill>
                </a:rPr>
                <a:t>Adjust</a:t>
              </a:r>
            </a:p>
          </p:txBody>
        </p:sp>
        <p:sp>
          <p:nvSpPr>
            <p:cNvPr id="11" name="TextBox 10"/>
            <p:cNvSpPr txBox="1"/>
            <p:nvPr/>
          </p:nvSpPr>
          <p:spPr>
            <a:xfrm>
              <a:off x="533400" y="2286000"/>
              <a:ext cx="1524000" cy="677108"/>
            </a:xfrm>
            <a:prstGeom prst="rect">
              <a:avLst/>
            </a:prstGeom>
            <a:noFill/>
            <a:ln w="12700">
              <a:solidFill>
                <a:schemeClr val="tx1"/>
              </a:solidFill>
            </a:ln>
          </p:spPr>
          <p:txBody>
            <a:bodyPr wrap="square" rtlCol="0">
              <a:spAutoFit/>
            </a:bodyPr>
            <a:lstStyle/>
            <a:p>
              <a:pPr algn="ctr"/>
              <a:r>
                <a:rPr lang="en-US" sz="1350" kern="0" dirty="0">
                  <a:solidFill>
                    <a:sysClr val="windowText" lastClr="000000"/>
                  </a:solidFill>
                </a:rPr>
                <a:t>Command Input</a:t>
              </a:r>
            </a:p>
          </p:txBody>
        </p:sp>
        <p:sp>
          <p:nvSpPr>
            <p:cNvPr id="12" name="TextBox 11"/>
            <p:cNvSpPr txBox="1"/>
            <p:nvPr/>
          </p:nvSpPr>
          <p:spPr>
            <a:xfrm>
              <a:off x="4572000" y="1014480"/>
              <a:ext cx="1524000" cy="954108"/>
            </a:xfrm>
            <a:prstGeom prst="rect">
              <a:avLst/>
            </a:prstGeom>
            <a:noFill/>
            <a:ln w="12700">
              <a:solidFill>
                <a:schemeClr val="tx1"/>
              </a:solidFill>
            </a:ln>
          </p:spPr>
          <p:txBody>
            <a:bodyPr wrap="square" rtlCol="0">
              <a:spAutoFit/>
            </a:bodyPr>
            <a:lstStyle/>
            <a:p>
              <a:pPr algn="ctr"/>
              <a:r>
                <a:rPr lang="en-US" sz="1350" kern="0" dirty="0">
                  <a:solidFill>
                    <a:sysClr val="windowText" lastClr="000000"/>
                  </a:solidFill>
                </a:rPr>
                <a:t>Pressure Signal Output</a:t>
              </a:r>
            </a:p>
          </p:txBody>
        </p:sp>
        <p:sp>
          <p:nvSpPr>
            <p:cNvPr id="13" name="TextBox 12"/>
            <p:cNvSpPr txBox="1"/>
            <p:nvPr/>
          </p:nvSpPr>
          <p:spPr>
            <a:xfrm>
              <a:off x="4572000" y="2286000"/>
              <a:ext cx="1524000" cy="677108"/>
            </a:xfrm>
            <a:prstGeom prst="rect">
              <a:avLst/>
            </a:prstGeom>
            <a:noFill/>
            <a:ln w="12700">
              <a:solidFill>
                <a:schemeClr val="tx1"/>
              </a:solidFill>
            </a:ln>
          </p:spPr>
          <p:txBody>
            <a:bodyPr wrap="square" rtlCol="0">
              <a:spAutoFit/>
            </a:bodyPr>
            <a:lstStyle/>
            <a:p>
              <a:pPr algn="ctr"/>
              <a:r>
                <a:rPr lang="en-US" sz="1350" kern="0" dirty="0">
                  <a:solidFill>
                    <a:sysClr val="windowText" lastClr="000000"/>
                  </a:solidFill>
                </a:rPr>
                <a:t>Valve </a:t>
              </a:r>
            </a:p>
            <a:p>
              <a:pPr algn="ctr"/>
              <a:r>
                <a:rPr lang="en-US" sz="1350" kern="0" dirty="0">
                  <a:solidFill>
                    <a:sysClr val="windowText" lastClr="000000"/>
                  </a:solidFill>
                </a:rPr>
                <a:t>Drive</a:t>
              </a:r>
            </a:p>
          </p:txBody>
        </p:sp>
        <p:sp>
          <p:nvSpPr>
            <p:cNvPr id="14" name="TextBox 13"/>
            <p:cNvSpPr txBox="1"/>
            <p:nvPr/>
          </p:nvSpPr>
          <p:spPr>
            <a:xfrm>
              <a:off x="4572000" y="3544669"/>
              <a:ext cx="1524000" cy="677108"/>
            </a:xfrm>
            <a:prstGeom prst="rect">
              <a:avLst/>
            </a:prstGeom>
            <a:noFill/>
            <a:ln w="12700">
              <a:solidFill>
                <a:schemeClr val="tx1"/>
              </a:solidFill>
            </a:ln>
          </p:spPr>
          <p:txBody>
            <a:bodyPr wrap="square" rtlCol="0">
              <a:spAutoFit/>
            </a:bodyPr>
            <a:lstStyle/>
            <a:p>
              <a:pPr algn="ctr"/>
              <a:r>
                <a:rPr lang="en-US" sz="1350" kern="0" dirty="0">
                  <a:solidFill>
                    <a:sysClr val="windowText" lastClr="000000"/>
                  </a:solidFill>
                </a:rPr>
                <a:t>Valve </a:t>
              </a:r>
            </a:p>
            <a:p>
              <a:pPr algn="ctr"/>
              <a:r>
                <a:rPr lang="en-US" sz="1350" kern="0" dirty="0">
                  <a:solidFill>
                    <a:sysClr val="windowText" lastClr="000000"/>
                  </a:solidFill>
                </a:rPr>
                <a:t>Override</a:t>
              </a:r>
            </a:p>
          </p:txBody>
        </p:sp>
        <p:sp>
          <p:nvSpPr>
            <p:cNvPr id="15" name="TextBox 14"/>
            <p:cNvSpPr txBox="1"/>
            <p:nvPr/>
          </p:nvSpPr>
          <p:spPr>
            <a:xfrm>
              <a:off x="6553200" y="2286000"/>
              <a:ext cx="1524000" cy="677108"/>
            </a:xfrm>
            <a:prstGeom prst="rect">
              <a:avLst/>
            </a:prstGeom>
            <a:noFill/>
            <a:ln w="12700">
              <a:solidFill>
                <a:schemeClr val="tx1"/>
              </a:solidFill>
            </a:ln>
          </p:spPr>
          <p:txBody>
            <a:bodyPr wrap="square" rtlCol="0">
              <a:spAutoFit/>
            </a:bodyPr>
            <a:lstStyle/>
            <a:p>
              <a:pPr algn="ctr"/>
              <a:r>
                <a:rPr lang="en-US" sz="1350" kern="0" dirty="0">
                  <a:solidFill>
                    <a:sysClr val="windowText" lastClr="000000"/>
                  </a:solidFill>
                </a:rPr>
                <a:t>Control </a:t>
              </a:r>
            </a:p>
            <a:p>
              <a:pPr algn="ctr"/>
              <a:r>
                <a:rPr lang="en-US" sz="1350" kern="0" dirty="0">
                  <a:solidFill>
                    <a:sysClr val="windowText" lastClr="000000"/>
                  </a:solidFill>
                </a:rPr>
                <a:t>Drive</a:t>
              </a:r>
            </a:p>
          </p:txBody>
        </p:sp>
        <p:cxnSp>
          <p:nvCxnSpPr>
            <p:cNvPr id="16" name="Straight Connector 15"/>
            <p:cNvCxnSpPr/>
            <p:nvPr/>
          </p:nvCxnSpPr>
          <p:spPr>
            <a:xfrm>
              <a:off x="2362200" y="990600"/>
              <a:ext cx="0" cy="3421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62200" y="990600"/>
              <a:ext cx="18844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46622" y="990600"/>
              <a:ext cx="0" cy="1066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46622" y="2057400"/>
              <a:ext cx="39829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29600" y="2057400"/>
              <a:ext cx="0" cy="1167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2"/>
            </p:cNvCxnSpPr>
            <p:nvPr/>
          </p:nvCxnSpPr>
          <p:spPr>
            <a:xfrm flipH="1">
              <a:off x="4294424" y="3276600"/>
              <a:ext cx="3935177" cy="30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2"/>
            </p:cNvCxnSpPr>
            <p:nvPr/>
          </p:nvCxnSpPr>
          <p:spPr>
            <a:xfrm flipH="1">
              <a:off x="4221479" y="3307377"/>
              <a:ext cx="72945" cy="1104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334388" y="4412343"/>
              <a:ext cx="18844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1" idx="3"/>
              <a:endCxn id="6" idx="1"/>
            </p:cNvCxnSpPr>
            <p:nvPr/>
          </p:nvCxnSpPr>
          <p:spPr>
            <a:xfrm>
              <a:off x="2057400" y="2624555"/>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6" idx="3"/>
              <a:endCxn id="13" idx="1"/>
            </p:cNvCxnSpPr>
            <p:nvPr/>
          </p:nvCxnSpPr>
          <p:spPr>
            <a:xfrm>
              <a:off x="4053840" y="2624555"/>
              <a:ext cx="5181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3" idx="3"/>
              <a:endCxn id="15" idx="1"/>
            </p:cNvCxnSpPr>
            <p:nvPr/>
          </p:nvCxnSpPr>
          <p:spPr>
            <a:xfrm>
              <a:off x="6096000" y="2624555"/>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3276600" y="1896308"/>
              <a:ext cx="7620" cy="389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6" idx="2"/>
              <a:endCxn id="7" idx="0"/>
            </p:cNvCxnSpPr>
            <p:nvPr/>
          </p:nvCxnSpPr>
          <p:spPr>
            <a:xfrm>
              <a:off x="3284220" y="2963108"/>
              <a:ext cx="7620" cy="581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5" idx="3"/>
              <a:endCxn id="12" idx="1"/>
            </p:cNvCxnSpPr>
            <p:nvPr/>
          </p:nvCxnSpPr>
          <p:spPr>
            <a:xfrm flipV="1">
              <a:off x="4038600" y="1491535"/>
              <a:ext cx="533400" cy="662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7" idx="3"/>
              <a:endCxn id="14" idx="1"/>
            </p:cNvCxnSpPr>
            <p:nvPr/>
          </p:nvCxnSpPr>
          <p:spPr>
            <a:xfrm>
              <a:off x="4053840" y="3883224"/>
              <a:ext cx="5181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p:nvPr/>
        </p:nvCxnSpPr>
        <p:spPr>
          <a:xfrm flipH="1">
            <a:off x="6200775" y="2334399"/>
            <a:ext cx="214313" cy="5231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66382" y="1850231"/>
            <a:ext cx="470200" cy="757238"/>
          </a:xfrm>
          <a:prstGeom prst="rect">
            <a:avLst/>
          </a:prstGeom>
          <a:noFill/>
          <a:ln w="9525">
            <a:noFill/>
            <a:miter lim="800000"/>
            <a:headEnd/>
            <a:tailEnd/>
          </a:ln>
          <a:effectLst/>
        </p:spPr>
      </p:pic>
    </p:spTree>
    <p:extLst>
      <p:ext uri="{BB962C8B-B14F-4D97-AF65-F5344CB8AC3E}">
        <p14:creationId xmlns:p14="http://schemas.microsoft.com/office/powerpoint/2010/main" val="975621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92261" y="248357"/>
            <a:ext cx="5943600" cy="685800"/>
          </a:xfrm>
        </p:spPr>
        <p:txBody>
          <a:bodyPr>
            <a:noAutofit/>
          </a:bodyPr>
          <a:lstStyle/>
          <a:p>
            <a:r>
              <a:rPr lang="en-US" sz="2800" dirty="0"/>
              <a:t>SLA 5800 Series</a:t>
            </a:r>
            <a:br>
              <a:rPr lang="en-US" sz="2800" dirty="0"/>
            </a:br>
            <a:r>
              <a:rPr lang="en-US" sz="2800" dirty="0"/>
              <a:t>Certificates/Approvals</a:t>
            </a:r>
            <a:endParaRPr lang="en-US" sz="4000" dirty="0">
              <a:solidFill>
                <a:srgbClr val="FF0000"/>
              </a:solidFill>
            </a:endParaRPr>
          </a:p>
        </p:txBody>
      </p:sp>
      <p:pic>
        <p:nvPicPr>
          <p:cNvPr id="17414" name="Picture 1"/>
          <p:cNvPicPr>
            <a:picLocks noChangeAspect="1" noChangeArrowheads="1"/>
          </p:cNvPicPr>
          <p:nvPr/>
        </p:nvPicPr>
        <p:blipFill>
          <a:blip r:embed="rId3" cstate="print"/>
          <a:srcRect/>
          <a:stretch>
            <a:fillRect/>
          </a:stretch>
        </p:blipFill>
        <p:spPr bwMode="auto">
          <a:xfrm>
            <a:off x="6696736" y="3439299"/>
            <a:ext cx="821531" cy="828675"/>
          </a:xfrm>
          <a:prstGeom prst="rect">
            <a:avLst/>
          </a:prstGeom>
          <a:noFill/>
          <a:ln w="9525">
            <a:noFill/>
            <a:miter lim="800000"/>
            <a:headEnd/>
            <a:tailEnd/>
          </a:ln>
        </p:spPr>
      </p:pic>
      <p:pic>
        <p:nvPicPr>
          <p:cNvPr id="17415" name="Picture 2"/>
          <p:cNvPicPr>
            <a:picLocks noChangeAspect="1" noChangeArrowheads="1"/>
          </p:cNvPicPr>
          <p:nvPr/>
        </p:nvPicPr>
        <p:blipFill>
          <a:blip r:embed="rId4" cstate="print"/>
          <a:srcRect/>
          <a:stretch>
            <a:fillRect/>
          </a:stretch>
        </p:blipFill>
        <p:spPr bwMode="auto">
          <a:xfrm>
            <a:off x="6564576" y="2371308"/>
            <a:ext cx="1085850" cy="1067991"/>
          </a:xfrm>
          <a:prstGeom prst="rect">
            <a:avLst/>
          </a:prstGeom>
          <a:noFill/>
          <a:ln w="9525">
            <a:noFill/>
            <a:miter lim="800000"/>
            <a:headEnd/>
            <a:tailEnd/>
          </a:ln>
        </p:spPr>
      </p:pic>
      <p:graphicFrame>
        <p:nvGraphicFramePr>
          <p:cNvPr id="3" name="Table 2"/>
          <p:cNvGraphicFramePr>
            <a:graphicFrameLocks noGrp="1"/>
          </p:cNvGraphicFramePr>
          <p:nvPr>
            <p:extLst/>
          </p:nvPr>
        </p:nvGraphicFramePr>
        <p:xfrm>
          <a:off x="1421076" y="2371309"/>
          <a:ext cx="4980623" cy="2073713"/>
        </p:xfrm>
        <a:graphic>
          <a:graphicData uri="http://schemas.openxmlformats.org/drawingml/2006/table">
            <a:tbl>
              <a:tblPr firstRow="1" firstCol="1" bandRow="1"/>
              <a:tblGrid>
                <a:gridCol w="511368">
                  <a:extLst>
                    <a:ext uri="{9D8B030D-6E8A-4147-A177-3AD203B41FA5}">
                      <a16:colId xmlns:a16="http://schemas.microsoft.com/office/drawing/2014/main" val="20000"/>
                    </a:ext>
                  </a:extLst>
                </a:gridCol>
                <a:gridCol w="753150">
                  <a:extLst>
                    <a:ext uri="{9D8B030D-6E8A-4147-A177-3AD203B41FA5}">
                      <a16:colId xmlns:a16="http://schemas.microsoft.com/office/drawing/2014/main" val="20001"/>
                    </a:ext>
                  </a:extLst>
                </a:gridCol>
                <a:gridCol w="1563892">
                  <a:extLst>
                    <a:ext uri="{9D8B030D-6E8A-4147-A177-3AD203B41FA5}">
                      <a16:colId xmlns:a16="http://schemas.microsoft.com/office/drawing/2014/main" val="20002"/>
                    </a:ext>
                  </a:extLst>
                </a:gridCol>
                <a:gridCol w="1027700">
                  <a:extLst>
                    <a:ext uri="{9D8B030D-6E8A-4147-A177-3AD203B41FA5}">
                      <a16:colId xmlns:a16="http://schemas.microsoft.com/office/drawing/2014/main" val="20003"/>
                    </a:ext>
                  </a:extLst>
                </a:gridCol>
                <a:gridCol w="1124513">
                  <a:extLst>
                    <a:ext uri="{9D8B030D-6E8A-4147-A177-3AD203B41FA5}">
                      <a16:colId xmlns:a16="http://schemas.microsoft.com/office/drawing/2014/main" val="20004"/>
                    </a:ext>
                  </a:extLst>
                </a:gridCol>
              </a:tblGrid>
              <a:tr h="265294">
                <a:tc>
                  <a:txBody>
                    <a:bodyPr/>
                    <a:lstStyle/>
                    <a:p>
                      <a:pPr marL="0" marR="0">
                        <a:spcBef>
                          <a:spcPts val="0"/>
                        </a:spcBef>
                        <a:spcAft>
                          <a:spcPts val="0"/>
                        </a:spcAft>
                      </a:pPr>
                      <a:r>
                        <a:rPr lang="en-US" sz="800" b="1" dirty="0">
                          <a:effectLst/>
                          <a:latin typeface="Arial"/>
                          <a:ea typeface="Times New Roman"/>
                        </a:rPr>
                        <a:t>Mark</a:t>
                      </a:r>
                      <a:endParaRPr lang="en-US" sz="900" dirty="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effectLst/>
                          <a:latin typeface="Arial"/>
                          <a:ea typeface="Times New Roman"/>
                        </a:rPr>
                        <a:t>Agency</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effectLst/>
                          <a:latin typeface="Arial"/>
                          <a:ea typeface="Times New Roman"/>
                        </a:rPr>
                        <a:t>Certification</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dirty="0">
                          <a:effectLst/>
                          <a:latin typeface="Arial"/>
                          <a:ea typeface="Times New Roman"/>
                        </a:rPr>
                        <a:t>Applicable Standard</a:t>
                      </a:r>
                      <a:endParaRPr lang="en-US" sz="900" dirty="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effectLst/>
                          <a:latin typeface="Arial"/>
                          <a:ea typeface="Times New Roman"/>
                        </a:rPr>
                        <a:t>Details</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7940">
                <a:tc>
                  <a:txBody>
                    <a:bodyPr/>
                    <a:lstStyle/>
                    <a:p>
                      <a:pPr marL="0" marR="0">
                        <a:spcBef>
                          <a:spcPts val="0"/>
                        </a:spcBef>
                        <a:spcAft>
                          <a:spcPts val="0"/>
                        </a:spcAft>
                      </a:pPr>
                      <a:endParaRPr lang="en-US" sz="800">
                        <a:effectLst/>
                        <a:latin typeface="Arial"/>
                        <a:ea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UL (Recogonized)</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Arial"/>
                          <a:ea typeface="Times New Roman"/>
                        </a:rPr>
                        <a:t>Class I, </a:t>
                      </a:r>
                      <a:r>
                        <a:rPr lang="en-US" sz="800" dirty="0" err="1">
                          <a:effectLst/>
                          <a:latin typeface="Arial"/>
                          <a:ea typeface="Times New Roman"/>
                        </a:rPr>
                        <a:t>Div</a:t>
                      </a:r>
                      <a:r>
                        <a:rPr lang="en-US" sz="800" dirty="0">
                          <a:effectLst/>
                          <a:latin typeface="Arial"/>
                          <a:ea typeface="Times New Roman"/>
                        </a:rPr>
                        <a:t> 2, Group A, B, C, D</a:t>
                      </a:r>
                      <a:endParaRPr lang="en-US" sz="900" dirty="0">
                        <a:effectLst/>
                        <a:latin typeface="Times New Roman"/>
                        <a:ea typeface="Calibri"/>
                      </a:endParaRPr>
                    </a:p>
                    <a:p>
                      <a:pPr marL="0" marR="0">
                        <a:spcBef>
                          <a:spcPts val="0"/>
                        </a:spcBef>
                        <a:spcAft>
                          <a:spcPts val="0"/>
                        </a:spcAft>
                      </a:pPr>
                      <a:r>
                        <a:rPr lang="en-US" sz="800" dirty="0">
                          <a:effectLst/>
                          <a:latin typeface="Arial"/>
                          <a:ea typeface="Times New Roman"/>
                        </a:rPr>
                        <a:t>Class I, Zone 2, IIC T4</a:t>
                      </a:r>
                      <a:endParaRPr lang="en-US" sz="900" dirty="0">
                        <a:effectLst/>
                        <a:latin typeface="Times New Roman"/>
                        <a:ea typeface="Calibri"/>
                      </a:endParaRPr>
                    </a:p>
                    <a:p>
                      <a:pPr marL="0" marR="0">
                        <a:spcBef>
                          <a:spcPts val="0"/>
                        </a:spcBef>
                        <a:spcAft>
                          <a:spcPts val="0"/>
                        </a:spcAft>
                      </a:pPr>
                      <a:r>
                        <a:rPr lang="en-US" sz="800" dirty="0">
                          <a:effectLst/>
                          <a:latin typeface="Arial"/>
                          <a:ea typeface="Times New Roman"/>
                        </a:rPr>
                        <a:t>Class II, Zone 22</a:t>
                      </a:r>
                      <a:endParaRPr lang="en-US" sz="900" dirty="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UL &amp; CSA Standards</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dirty="0">
                          <a:solidFill>
                            <a:srgbClr val="000000"/>
                          </a:solidFill>
                          <a:effectLst/>
                          <a:latin typeface="Arial"/>
                          <a:ea typeface="Times New Roman"/>
                        </a:rPr>
                        <a:t>E73889 Vol 3, Sec 4</a:t>
                      </a:r>
                      <a:endParaRPr lang="en-US" sz="900" dirty="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3327">
                <a:tc>
                  <a:txBody>
                    <a:bodyPr/>
                    <a:lstStyle/>
                    <a:p>
                      <a:pPr marL="0" marR="0">
                        <a:spcBef>
                          <a:spcPts val="0"/>
                        </a:spcBef>
                        <a:spcAft>
                          <a:spcPts val="0"/>
                        </a:spcAft>
                      </a:pPr>
                      <a:endParaRPr lang="en-US" sz="800">
                        <a:effectLst/>
                        <a:latin typeface="Arial"/>
                        <a:ea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ATEX</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Arial"/>
                          <a:ea typeface="Times New Roman"/>
                        </a:rPr>
                        <a:t>II 3 G Ex </a:t>
                      </a:r>
                      <a:r>
                        <a:rPr lang="en-US" sz="800" dirty="0" err="1">
                          <a:effectLst/>
                          <a:latin typeface="Arial"/>
                          <a:ea typeface="Times New Roman"/>
                        </a:rPr>
                        <a:t>nA</a:t>
                      </a:r>
                      <a:r>
                        <a:rPr lang="en-US" sz="800" dirty="0">
                          <a:effectLst/>
                          <a:latin typeface="Arial"/>
                          <a:ea typeface="Times New Roman"/>
                        </a:rPr>
                        <a:t> IIC T4 </a:t>
                      </a:r>
                      <a:r>
                        <a:rPr lang="en-US" sz="800" dirty="0" err="1">
                          <a:effectLst/>
                          <a:latin typeface="Arial"/>
                          <a:ea typeface="Times New Roman"/>
                        </a:rPr>
                        <a:t>Gc</a:t>
                      </a:r>
                      <a:r>
                        <a:rPr lang="en-US" sz="800" dirty="0">
                          <a:effectLst/>
                          <a:latin typeface="Arial"/>
                          <a:ea typeface="Times New Roman"/>
                        </a:rPr>
                        <a:t> </a:t>
                      </a:r>
                      <a:br>
                        <a:rPr lang="en-US" sz="800" dirty="0">
                          <a:effectLst/>
                          <a:latin typeface="Arial"/>
                          <a:ea typeface="Times New Roman"/>
                        </a:rPr>
                      </a:br>
                      <a:endParaRPr lang="en-US" sz="900" dirty="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EN60079-0:2012</a:t>
                      </a:r>
                      <a:endParaRPr lang="en-US" sz="900">
                        <a:effectLst/>
                        <a:latin typeface="Times New Roman"/>
                        <a:ea typeface="Calibri"/>
                      </a:endParaRPr>
                    </a:p>
                    <a:p>
                      <a:pPr marL="0" marR="0">
                        <a:spcBef>
                          <a:spcPts val="0"/>
                        </a:spcBef>
                        <a:spcAft>
                          <a:spcPts val="0"/>
                        </a:spcAft>
                      </a:pPr>
                      <a:r>
                        <a:rPr lang="en-US" sz="800">
                          <a:effectLst/>
                          <a:latin typeface="Arial"/>
                          <a:ea typeface="Times New Roman"/>
                        </a:rPr>
                        <a:t>EN 60079-15:2010</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KEMA 04ATEX 1118X</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908">
                <a:tc>
                  <a:txBody>
                    <a:bodyPr/>
                    <a:lstStyle/>
                    <a:p>
                      <a:pPr marL="0" marR="0">
                        <a:spcBef>
                          <a:spcPts val="0"/>
                        </a:spcBef>
                        <a:spcAft>
                          <a:spcPts val="0"/>
                        </a:spcAft>
                      </a:pPr>
                      <a:r>
                        <a:rPr lang="en-US" sz="800" dirty="0">
                          <a:effectLst/>
                          <a:latin typeface="Arial"/>
                          <a:ea typeface="Times New Roman"/>
                        </a:rPr>
                        <a:t> </a:t>
                      </a:r>
                      <a:endParaRPr lang="en-US" sz="900" dirty="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IECEx</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II 3 G Ex nA IIC T4 Gc</a:t>
                      </a:r>
                      <a:br>
                        <a:rPr lang="en-US" sz="800">
                          <a:effectLst/>
                          <a:latin typeface="Arial"/>
                          <a:ea typeface="Times New Roman"/>
                        </a:rPr>
                      </a:b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IEC 60079-0:2011</a:t>
                      </a:r>
                      <a:endParaRPr lang="en-US" sz="900">
                        <a:effectLst/>
                        <a:latin typeface="Times New Roman"/>
                        <a:ea typeface="Calibri"/>
                      </a:endParaRPr>
                    </a:p>
                    <a:p>
                      <a:pPr marL="0" marR="0">
                        <a:spcBef>
                          <a:spcPts val="0"/>
                        </a:spcBef>
                        <a:spcAft>
                          <a:spcPts val="0"/>
                        </a:spcAft>
                      </a:pPr>
                      <a:r>
                        <a:rPr lang="en-US" sz="800">
                          <a:effectLst/>
                          <a:latin typeface="Arial"/>
                          <a:ea typeface="Times New Roman"/>
                        </a:rPr>
                        <a:t>IEC 60079-15:2010</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IECEx DEK 14.0072X</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39908">
                <a:tc>
                  <a:txBody>
                    <a:bodyPr/>
                    <a:lstStyle/>
                    <a:p>
                      <a:pPr marL="0" marR="0">
                        <a:spcBef>
                          <a:spcPts val="0"/>
                        </a:spcBef>
                        <a:spcAft>
                          <a:spcPts val="0"/>
                        </a:spcAft>
                      </a:pPr>
                      <a:endParaRPr lang="en-US" sz="800" dirty="0">
                        <a:effectLst/>
                        <a:latin typeface="Arial"/>
                        <a:ea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KOSHA</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Ex nA IIC T4</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 </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15-AV4BO-0641</a:t>
                      </a:r>
                      <a:endParaRPr lang="en-US" sz="900">
                        <a:effectLst/>
                        <a:latin typeface="Times New Roman"/>
                        <a:ea typeface="Calibri"/>
                      </a:endParaRPr>
                    </a:p>
                    <a:p>
                      <a:pPr marL="0" marR="0">
                        <a:spcBef>
                          <a:spcPts val="0"/>
                        </a:spcBef>
                        <a:spcAft>
                          <a:spcPts val="0"/>
                        </a:spcAft>
                      </a:pPr>
                      <a:r>
                        <a:rPr lang="en-US" sz="800">
                          <a:effectLst/>
                          <a:latin typeface="Arial"/>
                          <a:ea typeface="Times New Roman"/>
                        </a:rPr>
                        <a:t>15-AV4BO-0640</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7336">
                <a:tc>
                  <a:txBody>
                    <a:bodyPr/>
                    <a:lstStyle/>
                    <a:p>
                      <a:pPr marL="0" marR="0">
                        <a:spcBef>
                          <a:spcPts val="0"/>
                        </a:spcBef>
                        <a:spcAft>
                          <a:spcPts val="0"/>
                        </a:spcAft>
                      </a:pPr>
                      <a:endParaRPr lang="en-US" sz="800" dirty="0">
                        <a:effectLst/>
                        <a:latin typeface="Arial"/>
                        <a:ea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CE</a:t>
                      </a:r>
                      <a:endParaRPr lang="en-US" sz="900">
                        <a:effectLst/>
                        <a:latin typeface="Times New Roman"/>
                        <a:ea typeface="Calibri"/>
                      </a:endParaRPr>
                    </a:p>
                    <a:p>
                      <a:pPr marL="0" marR="0">
                        <a:spcBef>
                          <a:spcPts val="0"/>
                        </a:spcBef>
                        <a:spcAft>
                          <a:spcPts val="0"/>
                        </a:spcAft>
                      </a:pPr>
                      <a:r>
                        <a:rPr lang="en-US" sz="800">
                          <a:effectLst/>
                          <a:latin typeface="Arial"/>
                          <a:ea typeface="Times New Roman"/>
                        </a:rPr>
                        <a:t> </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EMC Directive 2004/108/EC</a:t>
                      </a:r>
                      <a:endParaRPr lang="en-US" sz="900">
                        <a:effectLst/>
                        <a:latin typeface="Times New Roman"/>
                        <a:ea typeface="Calibri"/>
                      </a:endParaRPr>
                    </a:p>
                    <a:p>
                      <a:pPr marL="0" marR="0">
                        <a:spcBef>
                          <a:spcPts val="0"/>
                        </a:spcBef>
                        <a:spcAft>
                          <a:spcPts val="0"/>
                        </a:spcAft>
                      </a:pPr>
                      <a:r>
                        <a:rPr lang="en-US" sz="800">
                          <a:solidFill>
                            <a:srgbClr val="000000"/>
                          </a:solidFill>
                          <a:effectLst/>
                          <a:latin typeface="Arial"/>
                          <a:ea typeface="Times New Roman"/>
                        </a:rPr>
                        <a:t>Directive 2011/65/EU</a:t>
                      </a:r>
                      <a:endParaRPr lang="en-US" sz="900">
                        <a:effectLst/>
                        <a:latin typeface="Times New Roman"/>
                        <a:ea typeface="Calibri"/>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EN:61326-1:2006</a:t>
                      </a:r>
                      <a:endParaRPr lang="en-US" sz="900">
                        <a:effectLst/>
                        <a:latin typeface="Times New Roman"/>
                        <a:ea typeface="Calibri"/>
                      </a:endParaRPr>
                    </a:p>
                    <a:p>
                      <a:pPr marL="0" marR="0">
                        <a:spcBef>
                          <a:spcPts val="0"/>
                        </a:spcBef>
                        <a:spcAft>
                          <a:spcPts val="0"/>
                        </a:spcAft>
                      </a:pPr>
                      <a:r>
                        <a:rPr lang="en-US" sz="800">
                          <a:solidFill>
                            <a:srgbClr val="000000"/>
                          </a:solidFill>
                          <a:effectLst/>
                          <a:latin typeface="Arial"/>
                          <a:ea typeface="Times New Roman"/>
                        </a:rPr>
                        <a:t> </a:t>
                      </a:r>
                      <a:endParaRPr lang="en-US" sz="900">
                        <a:effectLst/>
                        <a:latin typeface="Times New Roman"/>
                        <a:ea typeface="Calibri"/>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dirty="0">
                          <a:solidFill>
                            <a:srgbClr val="000000"/>
                          </a:solidFill>
                          <a:effectLst/>
                          <a:latin typeface="Arial"/>
                          <a:ea typeface="Times New Roman"/>
                        </a:rPr>
                        <a:t>EMC</a:t>
                      </a:r>
                      <a:endParaRPr lang="en-US" sz="900" dirty="0">
                        <a:effectLst/>
                        <a:latin typeface="Times New Roman"/>
                        <a:ea typeface="Calibri"/>
                      </a:endParaRPr>
                    </a:p>
                    <a:p>
                      <a:pPr marL="0" marR="0">
                        <a:spcBef>
                          <a:spcPts val="0"/>
                        </a:spcBef>
                        <a:spcAft>
                          <a:spcPts val="0"/>
                        </a:spcAft>
                      </a:pPr>
                      <a:r>
                        <a:rPr lang="en-US" sz="800" dirty="0">
                          <a:solidFill>
                            <a:srgbClr val="000000"/>
                          </a:solidFill>
                          <a:effectLst/>
                          <a:latin typeface="Arial"/>
                          <a:ea typeface="Times New Roman"/>
                        </a:rPr>
                        <a:t>RoHS</a:t>
                      </a:r>
                      <a:endParaRPr lang="en-US" sz="900" dirty="0">
                        <a:effectLst/>
                        <a:latin typeface="Times New Roman"/>
                        <a:ea typeface="Calibri"/>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05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521" y="3732669"/>
            <a:ext cx="242888" cy="2286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10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5134" y="2806126"/>
            <a:ext cx="357188" cy="1785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10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4666" y="3126880"/>
            <a:ext cx="235744" cy="2071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522" y="4120337"/>
            <a:ext cx="250031" cy="171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21164" y="4584764"/>
            <a:ext cx="5212080" cy="230832"/>
          </a:xfrm>
          <a:prstGeom prst="rect">
            <a:avLst/>
          </a:prstGeom>
        </p:spPr>
        <p:txBody>
          <a:bodyPr wrap="square">
            <a:spAutoFit/>
          </a:bodyPr>
          <a:lstStyle/>
          <a:p>
            <a:r>
              <a:rPr lang="en-US" sz="900" kern="0" dirty="0">
                <a:solidFill>
                  <a:sysClr val="windowText" lastClr="000000"/>
                </a:solidFill>
              </a:rPr>
              <a:t>NOTE:  Please see user manual for installation precautions to meet full area classification</a:t>
            </a:r>
          </a:p>
        </p:txBody>
      </p:sp>
    </p:spTree>
    <p:extLst>
      <p:ext uri="{BB962C8B-B14F-4D97-AF65-F5344CB8AC3E}">
        <p14:creationId xmlns:p14="http://schemas.microsoft.com/office/powerpoint/2010/main" val="1551650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88089" y="260543"/>
            <a:ext cx="5943600" cy="685800"/>
          </a:xfrm>
        </p:spPr>
        <p:txBody>
          <a:bodyPr>
            <a:normAutofit fontScale="90000"/>
          </a:bodyPr>
          <a:lstStyle/>
          <a:p>
            <a:r>
              <a:rPr lang="en-US" dirty="0"/>
              <a:t>SLA MF Series </a:t>
            </a:r>
            <a:br>
              <a:rPr lang="en-US" dirty="0"/>
            </a:br>
            <a:r>
              <a:rPr lang="en-US" sz="3100" dirty="0"/>
              <a:t>Certificates/Approvals</a:t>
            </a:r>
            <a:endParaRPr lang="en-US" dirty="0">
              <a:solidFill>
                <a:srgbClr val="FF0000"/>
              </a:solidFill>
            </a:endParaRPr>
          </a:p>
        </p:txBody>
      </p:sp>
      <p:pic>
        <p:nvPicPr>
          <p:cNvPr id="17414" name="Picture 1"/>
          <p:cNvPicPr>
            <a:picLocks noChangeAspect="1" noChangeArrowheads="1"/>
          </p:cNvPicPr>
          <p:nvPr/>
        </p:nvPicPr>
        <p:blipFill>
          <a:blip r:embed="rId3" cstate="print"/>
          <a:srcRect/>
          <a:stretch>
            <a:fillRect/>
          </a:stretch>
        </p:blipFill>
        <p:spPr bwMode="auto">
          <a:xfrm>
            <a:off x="7239407" y="3500715"/>
            <a:ext cx="821531" cy="828675"/>
          </a:xfrm>
          <a:prstGeom prst="rect">
            <a:avLst/>
          </a:prstGeom>
          <a:noFill/>
          <a:ln w="9525">
            <a:noFill/>
            <a:miter lim="800000"/>
            <a:headEnd/>
            <a:tailEnd/>
          </a:ln>
        </p:spPr>
      </p:pic>
      <p:pic>
        <p:nvPicPr>
          <p:cNvPr id="17415" name="Picture 2"/>
          <p:cNvPicPr>
            <a:picLocks noChangeAspect="1" noChangeArrowheads="1"/>
          </p:cNvPicPr>
          <p:nvPr/>
        </p:nvPicPr>
        <p:blipFill>
          <a:blip r:embed="rId4" cstate="print"/>
          <a:srcRect/>
          <a:stretch>
            <a:fillRect/>
          </a:stretch>
        </p:blipFill>
        <p:spPr bwMode="auto">
          <a:xfrm>
            <a:off x="7107247" y="2432724"/>
            <a:ext cx="1085850" cy="1067991"/>
          </a:xfrm>
          <a:prstGeom prst="rect">
            <a:avLst/>
          </a:prstGeom>
          <a:noFill/>
          <a:ln w="9525">
            <a:noFill/>
            <a:miter lim="800000"/>
            <a:headEnd/>
            <a:tailEnd/>
          </a:ln>
        </p:spPr>
      </p:pic>
      <p:graphicFrame>
        <p:nvGraphicFramePr>
          <p:cNvPr id="2" name="Table 1"/>
          <p:cNvGraphicFramePr>
            <a:graphicFrameLocks noGrp="1"/>
          </p:cNvGraphicFramePr>
          <p:nvPr>
            <p:extLst/>
          </p:nvPr>
        </p:nvGraphicFramePr>
        <p:xfrm>
          <a:off x="1599906" y="1624472"/>
          <a:ext cx="5391203" cy="3410515"/>
        </p:xfrm>
        <a:graphic>
          <a:graphicData uri="http://schemas.openxmlformats.org/drawingml/2006/table">
            <a:tbl>
              <a:tblPr firstRow="1" firstCol="1" bandRow="1"/>
              <a:tblGrid>
                <a:gridCol w="545744">
                  <a:extLst>
                    <a:ext uri="{9D8B030D-6E8A-4147-A177-3AD203B41FA5}">
                      <a16:colId xmlns:a16="http://schemas.microsoft.com/office/drawing/2014/main" val="20000"/>
                    </a:ext>
                  </a:extLst>
                </a:gridCol>
                <a:gridCol w="803779">
                  <a:extLst>
                    <a:ext uri="{9D8B030D-6E8A-4147-A177-3AD203B41FA5}">
                      <a16:colId xmlns:a16="http://schemas.microsoft.com/office/drawing/2014/main" val="20001"/>
                    </a:ext>
                  </a:extLst>
                </a:gridCol>
                <a:gridCol w="1609678">
                  <a:extLst>
                    <a:ext uri="{9D8B030D-6E8A-4147-A177-3AD203B41FA5}">
                      <a16:colId xmlns:a16="http://schemas.microsoft.com/office/drawing/2014/main" val="20002"/>
                    </a:ext>
                  </a:extLst>
                </a:gridCol>
                <a:gridCol w="1192158">
                  <a:extLst>
                    <a:ext uri="{9D8B030D-6E8A-4147-A177-3AD203B41FA5}">
                      <a16:colId xmlns:a16="http://schemas.microsoft.com/office/drawing/2014/main" val="20003"/>
                    </a:ext>
                  </a:extLst>
                </a:gridCol>
                <a:gridCol w="1239844">
                  <a:extLst>
                    <a:ext uri="{9D8B030D-6E8A-4147-A177-3AD203B41FA5}">
                      <a16:colId xmlns:a16="http://schemas.microsoft.com/office/drawing/2014/main" val="20004"/>
                    </a:ext>
                  </a:extLst>
                </a:gridCol>
              </a:tblGrid>
              <a:tr h="296970">
                <a:tc>
                  <a:txBody>
                    <a:bodyPr/>
                    <a:lstStyle/>
                    <a:p>
                      <a:pPr marL="0" marR="0">
                        <a:spcBef>
                          <a:spcPts val="0"/>
                        </a:spcBef>
                        <a:spcAft>
                          <a:spcPts val="0"/>
                        </a:spcAft>
                      </a:pPr>
                      <a:r>
                        <a:rPr lang="en-US" sz="800" b="1" dirty="0">
                          <a:solidFill>
                            <a:srgbClr val="000000"/>
                          </a:solidFill>
                          <a:effectLst/>
                          <a:latin typeface="Arial"/>
                          <a:ea typeface="Times New Roman"/>
                        </a:rPr>
                        <a:t>Mark</a:t>
                      </a:r>
                      <a:endParaRPr lang="en-US" sz="900" dirty="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solidFill>
                            <a:srgbClr val="000000"/>
                          </a:solidFill>
                          <a:effectLst/>
                          <a:latin typeface="Arial"/>
                          <a:ea typeface="Times New Roman"/>
                        </a:rPr>
                        <a:t>Agency</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solidFill>
                            <a:srgbClr val="000000"/>
                          </a:solidFill>
                          <a:effectLst/>
                          <a:latin typeface="Arial"/>
                          <a:ea typeface="Times New Roman"/>
                        </a:rPr>
                        <a:t>Certification</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solidFill>
                            <a:srgbClr val="000000"/>
                          </a:solidFill>
                          <a:effectLst/>
                          <a:latin typeface="Arial"/>
                          <a:ea typeface="Times New Roman"/>
                        </a:rPr>
                        <a:t>Applicable Standard</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solidFill>
                            <a:srgbClr val="000000"/>
                          </a:solidFill>
                          <a:effectLst/>
                          <a:latin typeface="Arial"/>
                          <a:ea typeface="Times New Roman"/>
                        </a:rPr>
                        <a:t>Details</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3940">
                <a:tc>
                  <a:txBody>
                    <a:bodyPr/>
                    <a:lstStyle/>
                    <a:p>
                      <a:pPr marL="0" marR="0">
                        <a:spcBef>
                          <a:spcPts val="0"/>
                        </a:spcBef>
                        <a:spcAft>
                          <a:spcPts val="0"/>
                        </a:spcAft>
                      </a:pPr>
                      <a:endParaRPr lang="en-US" sz="800">
                        <a:solidFill>
                          <a:srgbClr val="000000"/>
                        </a:solidFill>
                        <a:effectLst/>
                        <a:latin typeface="Arial"/>
                        <a:ea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UL (Recogonized)</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dirty="0">
                          <a:solidFill>
                            <a:srgbClr val="000000"/>
                          </a:solidFill>
                          <a:effectLst/>
                          <a:latin typeface="Arial"/>
                          <a:ea typeface="Times New Roman"/>
                        </a:rPr>
                        <a:t>Class I, </a:t>
                      </a:r>
                      <a:r>
                        <a:rPr lang="en-US" sz="800" dirty="0" err="1">
                          <a:solidFill>
                            <a:srgbClr val="000000"/>
                          </a:solidFill>
                          <a:effectLst/>
                          <a:latin typeface="Arial"/>
                          <a:ea typeface="Times New Roman"/>
                        </a:rPr>
                        <a:t>Div</a:t>
                      </a:r>
                      <a:r>
                        <a:rPr lang="en-US" sz="800" dirty="0">
                          <a:solidFill>
                            <a:srgbClr val="000000"/>
                          </a:solidFill>
                          <a:effectLst/>
                          <a:latin typeface="Arial"/>
                          <a:ea typeface="Times New Roman"/>
                        </a:rPr>
                        <a:t> 2, Group A, B, C, D</a:t>
                      </a:r>
                      <a:endParaRPr lang="en-US" sz="900" dirty="0">
                        <a:effectLst/>
                        <a:latin typeface="Times New Roman"/>
                        <a:ea typeface="Calibri"/>
                      </a:endParaRPr>
                    </a:p>
                    <a:p>
                      <a:pPr marL="0" marR="0">
                        <a:spcBef>
                          <a:spcPts val="0"/>
                        </a:spcBef>
                        <a:spcAft>
                          <a:spcPts val="0"/>
                        </a:spcAft>
                      </a:pPr>
                      <a:r>
                        <a:rPr lang="en-US" sz="800" dirty="0">
                          <a:solidFill>
                            <a:srgbClr val="000000"/>
                          </a:solidFill>
                          <a:effectLst/>
                          <a:latin typeface="Arial"/>
                          <a:ea typeface="Times New Roman"/>
                        </a:rPr>
                        <a:t>Class I, Zone 2, IIC T4</a:t>
                      </a:r>
                      <a:endParaRPr lang="en-US" sz="900" dirty="0">
                        <a:effectLst/>
                        <a:latin typeface="Times New Roman"/>
                        <a:ea typeface="Calibri"/>
                      </a:endParaRPr>
                    </a:p>
                    <a:p>
                      <a:pPr marL="0" marR="0">
                        <a:spcBef>
                          <a:spcPts val="0"/>
                        </a:spcBef>
                        <a:spcAft>
                          <a:spcPts val="0"/>
                        </a:spcAft>
                      </a:pPr>
                      <a:r>
                        <a:rPr lang="en-US" sz="800" dirty="0">
                          <a:solidFill>
                            <a:srgbClr val="000000"/>
                          </a:solidFill>
                          <a:effectLst/>
                          <a:latin typeface="Arial"/>
                          <a:ea typeface="Times New Roman"/>
                        </a:rPr>
                        <a:t>Class II, Zone 22     IP40</a:t>
                      </a:r>
                      <a:endParaRPr lang="en-US" sz="900" dirty="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UL &amp; CSA Standards</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E73889 Vol 3, Sec 4</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3940">
                <a:tc>
                  <a:txBody>
                    <a:bodyPr/>
                    <a:lstStyle/>
                    <a:p>
                      <a:pPr marL="0" marR="0">
                        <a:spcBef>
                          <a:spcPts val="0"/>
                        </a:spcBef>
                        <a:spcAft>
                          <a:spcPts val="0"/>
                        </a:spcAft>
                      </a:pPr>
                      <a:endParaRPr lang="en-US" sz="800">
                        <a:solidFill>
                          <a:srgbClr val="000000"/>
                        </a:solidFill>
                        <a:effectLst/>
                        <a:latin typeface="Arial"/>
                        <a:ea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UL (Listed)</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Class I, Div 2, Group A, B, C, D</a:t>
                      </a:r>
                      <a:endParaRPr lang="en-US" sz="900">
                        <a:effectLst/>
                        <a:latin typeface="Times New Roman"/>
                        <a:ea typeface="Calibri"/>
                      </a:endParaRPr>
                    </a:p>
                    <a:p>
                      <a:pPr marL="0" marR="0">
                        <a:spcBef>
                          <a:spcPts val="0"/>
                        </a:spcBef>
                        <a:spcAft>
                          <a:spcPts val="0"/>
                        </a:spcAft>
                      </a:pPr>
                      <a:r>
                        <a:rPr lang="en-US" sz="800">
                          <a:solidFill>
                            <a:srgbClr val="000000"/>
                          </a:solidFill>
                          <a:effectLst/>
                          <a:latin typeface="Arial"/>
                          <a:ea typeface="Times New Roman"/>
                        </a:rPr>
                        <a:t>Class I, Zone 2, IIC T4</a:t>
                      </a:r>
                      <a:endParaRPr lang="en-US" sz="900">
                        <a:effectLst/>
                        <a:latin typeface="Times New Roman"/>
                        <a:ea typeface="Calibri"/>
                      </a:endParaRPr>
                    </a:p>
                    <a:p>
                      <a:pPr marL="0" marR="0">
                        <a:spcBef>
                          <a:spcPts val="0"/>
                        </a:spcBef>
                        <a:spcAft>
                          <a:spcPts val="0"/>
                        </a:spcAft>
                      </a:pPr>
                      <a:r>
                        <a:rPr lang="en-US" sz="800">
                          <a:solidFill>
                            <a:srgbClr val="000000"/>
                          </a:solidFill>
                          <a:effectLst/>
                          <a:latin typeface="Arial"/>
                          <a:ea typeface="Times New Roman"/>
                        </a:rPr>
                        <a:t>Class II, Zone 22     IP66</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UL &amp; CSA Standards</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E73889 Vol 1, Sec 25</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12501">
                <a:tc>
                  <a:txBody>
                    <a:bodyPr/>
                    <a:lstStyle/>
                    <a:p>
                      <a:pPr marL="0" marR="0">
                        <a:spcBef>
                          <a:spcPts val="0"/>
                        </a:spcBef>
                        <a:spcAft>
                          <a:spcPts val="0"/>
                        </a:spcAft>
                      </a:pPr>
                      <a:endParaRPr lang="en-US" sz="800">
                        <a:solidFill>
                          <a:srgbClr val="000000"/>
                        </a:solidFill>
                        <a:effectLst/>
                        <a:latin typeface="Arial"/>
                        <a:ea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ATEX</a:t>
                      </a:r>
                      <a:endParaRPr lang="en-US" sz="900">
                        <a:effectLst/>
                        <a:latin typeface="Times New Roman"/>
                        <a:ea typeface="Calibri"/>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nl-NL" sz="800">
                          <a:solidFill>
                            <a:srgbClr val="000000"/>
                          </a:solidFill>
                          <a:effectLst/>
                          <a:latin typeface="Arial"/>
                          <a:ea typeface="Calibri"/>
                        </a:rPr>
                        <a:t>II 3 G Ex nA IIC T4 Gc</a:t>
                      </a:r>
                      <a:endParaRPr lang="en-US" sz="900">
                        <a:effectLst/>
                        <a:latin typeface="Times New Roman"/>
                        <a:ea typeface="Calibri"/>
                      </a:endParaRPr>
                    </a:p>
                    <a:p>
                      <a:pPr marL="0" marR="0">
                        <a:spcBef>
                          <a:spcPts val="0"/>
                        </a:spcBef>
                        <a:spcAft>
                          <a:spcPts val="0"/>
                        </a:spcAft>
                      </a:pPr>
                      <a:r>
                        <a:rPr lang="en-US" sz="800">
                          <a:solidFill>
                            <a:srgbClr val="000000"/>
                          </a:solidFill>
                          <a:effectLst/>
                          <a:latin typeface="Arial"/>
                          <a:ea typeface="Calibri"/>
                        </a:rPr>
                        <a:t>II 3 D Ex tD IIIC T 85</a:t>
                      </a:r>
                      <a:r>
                        <a:rPr lang="en-US" sz="800" baseline="30000">
                          <a:solidFill>
                            <a:srgbClr val="000000"/>
                          </a:solidFill>
                          <a:effectLst/>
                          <a:latin typeface="Arial"/>
                          <a:ea typeface="Calibri"/>
                        </a:rPr>
                        <a:t>o</a:t>
                      </a:r>
                      <a:r>
                        <a:rPr lang="en-US" sz="800">
                          <a:solidFill>
                            <a:srgbClr val="000000"/>
                          </a:solidFill>
                          <a:effectLst/>
                          <a:latin typeface="Arial"/>
                          <a:ea typeface="Calibri"/>
                        </a:rPr>
                        <a:t>C Dc</a:t>
                      </a:r>
                      <a:endParaRPr lang="en-US" sz="900">
                        <a:effectLst/>
                        <a:latin typeface="Times New Roman"/>
                        <a:ea typeface="Calibri"/>
                      </a:endParaRPr>
                    </a:p>
                    <a:p>
                      <a:pPr marL="0" marR="0">
                        <a:spcBef>
                          <a:spcPts val="0"/>
                        </a:spcBef>
                        <a:spcAft>
                          <a:spcPts val="0"/>
                        </a:spcAft>
                      </a:pPr>
                      <a:br>
                        <a:rPr lang="en-US" sz="800">
                          <a:solidFill>
                            <a:srgbClr val="000000"/>
                          </a:solidFill>
                          <a:effectLst/>
                          <a:latin typeface="Arial"/>
                          <a:ea typeface="Times New Roman"/>
                        </a:rPr>
                      </a:b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Calibri"/>
                          <a:ea typeface="Calibri"/>
                          <a:cs typeface="Calibri"/>
                        </a:rPr>
                        <a:t>EN 60079-0 : 2012 + A11 : 2013</a:t>
                      </a:r>
                      <a:br>
                        <a:rPr lang="en-US" sz="800">
                          <a:solidFill>
                            <a:srgbClr val="000000"/>
                          </a:solidFill>
                          <a:effectLst/>
                          <a:latin typeface="Calibri"/>
                          <a:ea typeface="Calibri"/>
                          <a:cs typeface="Calibri"/>
                        </a:rPr>
                      </a:br>
                      <a:r>
                        <a:rPr lang="en-US" sz="800">
                          <a:solidFill>
                            <a:srgbClr val="000000"/>
                          </a:solidFill>
                          <a:effectLst/>
                          <a:latin typeface="Calibri"/>
                          <a:ea typeface="Calibri"/>
                          <a:cs typeface="Calibri"/>
                        </a:rPr>
                        <a:t>EN 60079-15 : 2010</a:t>
                      </a:r>
                      <a:br>
                        <a:rPr lang="en-US" sz="800">
                          <a:solidFill>
                            <a:srgbClr val="000000"/>
                          </a:solidFill>
                          <a:effectLst/>
                          <a:latin typeface="Calibri"/>
                          <a:ea typeface="Calibri"/>
                          <a:cs typeface="Calibri"/>
                        </a:rPr>
                      </a:br>
                      <a:r>
                        <a:rPr lang="en-US" sz="800">
                          <a:solidFill>
                            <a:srgbClr val="000000"/>
                          </a:solidFill>
                          <a:effectLst/>
                          <a:latin typeface="Calibri"/>
                          <a:ea typeface="Calibri"/>
                          <a:cs typeface="Calibri"/>
                        </a:rPr>
                        <a:t>EN 60079-31 : 2014</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800">
                          <a:solidFill>
                            <a:srgbClr val="000000"/>
                          </a:solidFill>
                          <a:effectLst/>
                          <a:latin typeface="Arial"/>
                          <a:ea typeface="Calibri"/>
                        </a:rPr>
                        <a:t>KEMA 04ATEX1290 X  </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2501">
                <a:tc>
                  <a:txBody>
                    <a:bodyPr/>
                    <a:lstStyle/>
                    <a:p>
                      <a:pPr marL="0" marR="0">
                        <a:spcBef>
                          <a:spcPts val="0"/>
                        </a:spcBef>
                        <a:spcAft>
                          <a:spcPts val="0"/>
                        </a:spcAft>
                      </a:pPr>
                      <a:r>
                        <a:rPr lang="en-US" sz="800">
                          <a:solidFill>
                            <a:srgbClr val="000000"/>
                          </a:solidFill>
                          <a:effectLst/>
                          <a:latin typeface="Arial"/>
                          <a:ea typeface="Times New Roman"/>
                        </a:rPr>
                        <a:t> </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IECEx</a:t>
                      </a:r>
                      <a:endParaRPr lang="en-US" sz="900">
                        <a:effectLst/>
                        <a:latin typeface="Times New Roman"/>
                        <a:ea typeface="Calibri"/>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nl-NL" sz="800">
                          <a:solidFill>
                            <a:srgbClr val="000000"/>
                          </a:solidFill>
                          <a:effectLst/>
                          <a:latin typeface="Arial"/>
                          <a:ea typeface="Calibri"/>
                        </a:rPr>
                        <a:t>Ex nA IIC T4 Gc</a:t>
                      </a:r>
                      <a:endParaRPr lang="en-US" sz="900">
                        <a:effectLst/>
                        <a:latin typeface="Times New Roman"/>
                        <a:ea typeface="Calibri"/>
                      </a:endParaRPr>
                    </a:p>
                    <a:p>
                      <a:pPr marL="0" marR="0">
                        <a:spcBef>
                          <a:spcPts val="0"/>
                        </a:spcBef>
                        <a:spcAft>
                          <a:spcPts val="0"/>
                        </a:spcAft>
                      </a:pPr>
                      <a:r>
                        <a:rPr lang="en-US" sz="800">
                          <a:solidFill>
                            <a:srgbClr val="000000"/>
                          </a:solidFill>
                          <a:effectLst/>
                          <a:latin typeface="Arial"/>
                          <a:ea typeface="Calibri"/>
                        </a:rPr>
                        <a:t>Ex tD IIIC T 85</a:t>
                      </a:r>
                      <a:r>
                        <a:rPr lang="en-US" sz="800" baseline="30000">
                          <a:solidFill>
                            <a:srgbClr val="000000"/>
                          </a:solidFill>
                          <a:effectLst/>
                          <a:latin typeface="Arial"/>
                          <a:ea typeface="Calibri"/>
                        </a:rPr>
                        <a:t>o</a:t>
                      </a:r>
                      <a:r>
                        <a:rPr lang="en-US" sz="800">
                          <a:solidFill>
                            <a:srgbClr val="000000"/>
                          </a:solidFill>
                          <a:effectLst/>
                          <a:latin typeface="Arial"/>
                          <a:ea typeface="Calibri"/>
                        </a:rPr>
                        <a:t>C Dc</a:t>
                      </a:r>
                      <a:endParaRPr lang="en-US" sz="900">
                        <a:effectLst/>
                        <a:latin typeface="Times New Roman"/>
                        <a:ea typeface="Calibri"/>
                      </a:endParaRPr>
                    </a:p>
                    <a:p>
                      <a:pPr marL="0" marR="0">
                        <a:spcBef>
                          <a:spcPts val="0"/>
                        </a:spcBef>
                        <a:spcAft>
                          <a:spcPts val="0"/>
                        </a:spcAft>
                      </a:pPr>
                      <a:br>
                        <a:rPr lang="en-US" sz="800">
                          <a:solidFill>
                            <a:srgbClr val="000000"/>
                          </a:solidFill>
                          <a:effectLst/>
                          <a:latin typeface="Arial"/>
                          <a:ea typeface="Times New Roman"/>
                        </a:rPr>
                      </a:b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dirty="0">
                          <a:solidFill>
                            <a:srgbClr val="000000"/>
                          </a:solidFill>
                          <a:effectLst/>
                          <a:latin typeface="Calibri"/>
                          <a:ea typeface="Calibri"/>
                          <a:cs typeface="Calibri"/>
                        </a:rPr>
                        <a:t>IEC 60079-0 : 2011 + Corr. 2012 + Cor. 2013</a:t>
                      </a:r>
                      <a:br>
                        <a:rPr lang="en-US" sz="800" dirty="0">
                          <a:solidFill>
                            <a:srgbClr val="000000"/>
                          </a:solidFill>
                          <a:effectLst/>
                          <a:latin typeface="Calibri"/>
                          <a:ea typeface="Calibri"/>
                          <a:cs typeface="Calibri"/>
                        </a:rPr>
                      </a:br>
                      <a:r>
                        <a:rPr lang="en-US" sz="800" dirty="0">
                          <a:solidFill>
                            <a:srgbClr val="000000"/>
                          </a:solidFill>
                          <a:effectLst/>
                          <a:latin typeface="Calibri"/>
                          <a:ea typeface="Calibri"/>
                          <a:cs typeface="Calibri"/>
                        </a:rPr>
                        <a:t>IEC 60079-15 : 2010</a:t>
                      </a:r>
                      <a:br>
                        <a:rPr lang="en-US" sz="800" dirty="0">
                          <a:solidFill>
                            <a:srgbClr val="000000"/>
                          </a:solidFill>
                          <a:effectLst/>
                          <a:latin typeface="Calibri"/>
                          <a:ea typeface="Calibri"/>
                          <a:cs typeface="Calibri"/>
                        </a:rPr>
                      </a:br>
                      <a:r>
                        <a:rPr lang="en-US" sz="800" dirty="0">
                          <a:solidFill>
                            <a:srgbClr val="000000"/>
                          </a:solidFill>
                          <a:effectLst/>
                          <a:latin typeface="Calibri"/>
                          <a:ea typeface="Calibri"/>
                          <a:cs typeface="Calibri"/>
                        </a:rPr>
                        <a:t>IEC 60079-31 : 2013</a:t>
                      </a:r>
                      <a:endParaRPr lang="en-US" sz="900" dirty="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800">
                          <a:solidFill>
                            <a:srgbClr val="000000"/>
                          </a:solidFill>
                          <a:effectLst/>
                          <a:latin typeface="Arial"/>
                          <a:ea typeface="Calibri"/>
                        </a:rPr>
                        <a:t>IEC KEM 07.0043X</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6712">
                <a:tc>
                  <a:txBody>
                    <a:bodyPr/>
                    <a:lstStyle/>
                    <a:p>
                      <a:pPr marL="0" marR="0">
                        <a:spcBef>
                          <a:spcPts val="0"/>
                        </a:spcBef>
                        <a:spcAft>
                          <a:spcPts val="0"/>
                        </a:spcAft>
                      </a:pPr>
                      <a:endParaRPr lang="en-US" sz="800">
                        <a:effectLst/>
                        <a:latin typeface="Arial"/>
                        <a:ea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Arial"/>
                          <a:ea typeface="Times New Roman"/>
                        </a:rPr>
                        <a:t>KOSHA</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nl-NL" sz="800">
                          <a:solidFill>
                            <a:srgbClr val="000000"/>
                          </a:solidFill>
                          <a:effectLst/>
                          <a:latin typeface="Arial"/>
                          <a:ea typeface="Calibri"/>
                        </a:rPr>
                        <a:t>Ex nA IIC T4</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Calibri"/>
                          <a:ea typeface="Calibri"/>
                          <a:cs typeface="Calibri"/>
                        </a:rPr>
                        <a:t> </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800">
                          <a:solidFill>
                            <a:srgbClr val="000000"/>
                          </a:solidFill>
                          <a:effectLst/>
                          <a:latin typeface="Arial"/>
                          <a:ea typeface="Calibri"/>
                        </a:rPr>
                        <a:t>15-AV4BO-0638</a:t>
                      </a:r>
                      <a:endParaRPr lang="en-US" sz="900">
                        <a:effectLst/>
                        <a:latin typeface="Times New Roman"/>
                        <a:ea typeface="Calibri"/>
                      </a:endParaRPr>
                    </a:p>
                    <a:p>
                      <a:pPr marL="0" marR="0">
                        <a:spcBef>
                          <a:spcPts val="0"/>
                        </a:spcBef>
                        <a:spcAft>
                          <a:spcPts val="0"/>
                        </a:spcAft>
                      </a:pPr>
                      <a:r>
                        <a:rPr lang="en-GB" sz="800">
                          <a:solidFill>
                            <a:srgbClr val="000000"/>
                          </a:solidFill>
                          <a:effectLst/>
                          <a:latin typeface="Arial"/>
                          <a:ea typeface="Calibri"/>
                        </a:rPr>
                        <a:t>15-AV4BO-0639</a:t>
                      </a:r>
                      <a:endParaRPr lang="en-US" sz="900">
                        <a:effectLst/>
                        <a:latin typeface="Times New Roman"/>
                        <a:ea typeface="Calibri"/>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3951">
                <a:tc>
                  <a:txBody>
                    <a:bodyPr/>
                    <a:lstStyle/>
                    <a:p>
                      <a:pPr marL="0" marR="0">
                        <a:spcBef>
                          <a:spcPts val="0"/>
                        </a:spcBef>
                        <a:spcAft>
                          <a:spcPts val="0"/>
                        </a:spcAft>
                      </a:pPr>
                      <a:endParaRPr lang="en-US" sz="800">
                        <a:solidFill>
                          <a:srgbClr val="000000"/>
                        </a:solidFill>
                        <a:effectLst/>
                        <a:latin typeface="Arial"/>
                        <a:ea typeface="Times New Roman"/>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CE</a:t>
                      </a:r>
                      <a:endParaRPr lang="en-US" sz="900">
                        <a:effectLst/>
                        <a:latin typeface="Times New Roman"/>
                        <a:ea typeface="Calibri"/>
                      </a:endParaRPr>
                    </a:p>
                    <a:p>
                      <a:pPr marL="0" marR="0">
                        <a:spcBef>
                          <a:spcPts val="0"/>
                        </a:spcBef>
                        <a:spcAft>
                          <a:spcPts val="0"/>
                        </a:spcAft>
                      </a:pPr>
                      <a:r>
                        <a:rPr lang="en-US" sz="800">
                          <a:solidFill>
                            <a:srgbClr val="000000"/>
                          </a:solidFill>
                          <a:effectLst/>
                          <a:latin typeface="Arial"/>
                          <a:ea typeface="Times New Roman"/>
                        </a:rPr>
                        <a:t> </a:t>
                      </a:r>
                      <a:endParaRPr lang="en-US" sz="900">
                        <a:effectLst/>
                        <a:latin typeface="Times New Roman"/>
                        <a:ea typeface="Calibri"/>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EMC Directive 2004/108/EC</a:t>
                      </a:r>
                      <a:endParaRPr lang="en-US" sz="900">
                        <a:effectLst/>
                        <a:latin typeface="Times New Roman"/>
                        <a:ea typeface="Calibri"/>
                      </a:endParaRPr>
                    </a:p>
                    <a:p>
                      <a:pPr marL="0" marR="0">
                        <a:spcBef>
                          <a:spcPts val="0"/>
                        </a:spcBef>
                        <a:spcAft>
                          <a:spcPts val="0"/>
                        </a:spcAft>
                      </a:pPr>
                      <a:r>
                        <a:rPr lang="en-US" sz="800">
                          <a:solidFill>
                            <a:srgbClr val="000000"/>
                          </a:solidFill>
                          <a:effectLst/>
                          <a:latin typeface="Arial"/>
                          <a:ea typeface="Times New Roman"/>
                        </a:rPr>
                        <a:t>Directive 2011/65/EU</a:t>
                      </a:r>
                      <a:endParaRPr lang="en-US" sz="900">
                        <a:effectLst/>
                        <a:latin typeface="Times New Roman"/>
                        <a:ea typeface="Calibri"/>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solidFill>
                            <a:srgbClr val="000000"/>
                          </a:solidFill>
                          <a:effectLst/>
                          <a:latin typeface="Arial"/>
                          <a:ea typeface="Times New Roman"/>
                        </a:rPr>
                        <a:t>EN:61326-1:2006</a:t>
                      </a:r>
                      <a:endParaRPr lang="en-US" sz="900">
                        <a:effectLst/>
                        <a:latin typeface="Times New Roman"/>
                        <a:ea typeface="Calibri"/>
                      </a:endParaRPr>
                    </a:p>
                    <a:p>
                      <a:pPr marL="0" marR="0">
                        <a:spcBef>
                          <a:spcPts val="0"/>
                        </a:spcBef>
                        <a:spcAft>
                          <a:spcPts val="0"/>
                        </a:spcAft>
                      </a:pPr>
                      <a:r>
                        <a:rPr lang="en-US" sz="800">
                          <a:solidFill>
                            <a:srgbClr val="000000"/>
                          </a:solidFill>
                          <a:effectLst/>
                          <a:latin typeface="Arial"/>
                          <a:ea typeface="Times New Roman"/>
                        </a:rPr>
                        <a:t> </a:t>
                      </a:r>
                      <a:endParaRPr lang="en-US" sz="900">
                        <a:effectLst/>
                        <a:latin typeface="Times New Roman"/>
                        <a:ea typeface="Calibri"/>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dirty="0">
                          <a:solidFill>
                            <a:srgbClr val="000000"/>
                          </a:solidFill>
                          <a:effectLst/>
                          <a:latin typeface="Arial"/>
                          <a:ea typeface="Times New Roman"/>
                        </a:rPr>
                        <a:t>EMC</a:t>
                      </a:r>
                      <a:endParaRPr lang="en-US" sz="900" dirty="0">
                        <a:effectLst/>
                        <a:latin typeface="Times New Roman"/>
                        <a:ea typeface="Calibri"/>
                      </a:endParaRPr>
                    </a:p>
                    <a:p>
                      <a:pPr marL="0" marR="0">
                        <a:spcBef>
                          <a:spcPts val="0"/>
                        </a:spcBef>
                        <a:spcAft>
                          <a:spcPts val="0"/>
                        </a:spcAft>
                      </a:pPr>
                      <a:r>
                        <a:rPr lang="en-US" sz="800" dirty="0">
                          <a:solidFill>
                            <a:srgbClr val="000000"/>
                          </a:solidFill>
                          <a:effectLst/>
                          <a:latin typeface="Arial"/>
                          <a:ea typeface="Times New Roman"/>
                        </a:rPr>
                        <a:t>RoHS</a:t>
                      </a:r>
                      <a:endParaRPr lang="en-US" sz="900" dirty="0">
                        <a:effectLst/>
                        <a:latin typeface="Times New Roman"/>
                        <a:ea typeface="Calibri"/>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71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2294" y="2845276"/>
            <a:ext cx="357188" cy="24288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7777" y="4162206"/>
            <a:ext cx="242888" cy="2286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0627" y="2516545"/>
            <a:ext cx="357188" cy="17859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7993" y="3269275"/>
            <a:ext cx="235744" cy="207169"/>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2768" y="4476386"/>
            <a:ext cx="250031" cy="1714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599906" y="5159531"/>
            <a:ext cx="5212080" cy="230832"/>
          </a:xfrm>
          <a:prstGeom prst="rect">
            <a:avLst/>
          </a:prstGeom>
        </p:spPr>
        <p:txBody>
          <a:bodyPr wrap="square">
            <a:spAutoFit/>
          </a:bodyPr>
          <a:lstStyle/>
          <a:p>
            <a:r>
              <a:rPr lang="en-US" sz="900" kern="0" dirty="0">
                <a:solidFill>
                  <a:sysClr val="windowText" lastClr="000000"/>
                </a:solidFill>
              </a:rPr>
              <a:t>NOTE:  Please see user manual for installation precautions to meet full area classification</a:t>
            </a:r>
          </a:p>
        </p:txBody>
      </p:sp>
    </p:spTree>
    <p:extLst>
      <p:ext uri="{BB962C8B-B14F-4D97-AF65-F5344CB8AC3E}">
        <p14:creationId xmlns:p14="http://schemas.microsoft.com/office/powerpoint/2010/main" val="924563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normAutofit/>
          </a:bodyPr>
          <a:lstStyle/>
          <a:p>
            <a:r>
              <a:rPr lang="en-US" dirty="0"/>
              <a:t>SLA Series</a:t>
            </a:r>
            <a:br>
              <a:rPr lang="en-US" dirty="0"/>
            </a:br>
            <a:r>
              <a:rPr lang="en-US" altLang="en-US" dirty="0"/>
              <a:t>Pressure Controller</a:t>
            </a:r>
          </a:p>
        </p:txBody>
      </p:sp>
      <p:sp>
        <p:nvSpPr>
          <p:cNvPr id="9220" name="Rectangle 3"/>
          <p:cNvSpPr>
            <a:spLocks noGrp="1" noChangeArrowheads="1"/>
          </p:cNvSpPr>
          <p:nvPr>
            <p:ph type="body" idx="1"/>
          </p:nvPr>
        </p:nvSpPr>
        <p:spPr>
          <a:xfrm>
            <a:off x="544010" y="1365811"/>
            <a:ext cx="7271253" cy="4128232"/>
          </a:xfrm>
        </p:spPr>
        <p:txBody>
          <a:bodyPr>
            <a:noAutofit/>
          </a:bodyPr>
          <a:lstStyle/>
          <a:p>
            <a:pPr>
              <a:lnSpc>
                <a:spcPct val="80000"/>
              </a:lnSpc>
            </a:pPr>
            <a:r>
              <a:rPr lang="en-US" altLang="en-US" sz="1400" dirty="0"/>
              <a:t>Same outline dimensions of an MFC</a:t>
            </a:r>
          </a:p>
          <a:p>
            <a:pPr lvl="1">
              <a:lnSpc>
                <a:spcPct val="80000"/>
              </a:lnSpc>
            </a:pPr>
            <a:endParaRPr lang="en-US" altLang="en-US" sz="800" dirty="0"/>
          </a:p>
          <a:p>
            <a:pPr>
              <a:lnSpc>
                <a:spcPct val="80000"/>
              </a:lnSpc>
            </a:pPr>
            <a:r>
              <a:rPr lang="en-US" altLang="en-US" sz="1400" dirty="0"/>
              <a:t>Pressure Controllers: </a:t>
            </a:r>
          </a:p>
          <a:p>
            <a:pPr lvl="1">
              <a:lnSpc>
                <a:spcPct val="80000"/>
              </a:lnSpc>
            </a:pPr>
            <a:r>
              <a:rPr lang="en-US" altLang="en-US" sz="1200" dirty="0"/>
              <a:t>Accuracy : +/- .25% of sensor FS &gt;300 </a:t>
            </a:r>
            <a:r>
              <a:rPr lang="en-US" altLang="en-US" sz="1200" dirty="0" err="1"/>
              <a:t>psia</a:t>
            </a:r>
            <a:endParaRPr lang="en-US" altLang="en-US" sz="1200" dirty="0"/>
          </a:p>
          <a:p>
            <a:pPr lvl="1">
              <a:lnSpc>
                <a:spcPct val="80000"/>
              </a:lnSpc>
            </a:pPr>
            <a:r>
              <a:rPr lang="en-US" altLang="en-US" sz="1200" dirty="0"/>
              <a:t>Accuracy : +/- .12% of sensor FS &lt;300 </a:t>
            </a:r>
            <a:r>
              <a:rPr lang="en-US" altLang="en-US" sz="1200" dirty="0" err="1"/>
              <a:t>psia</a:t>
            </a:r>
            <a:endParaRPr lang="en-US" altLang="en-US" sz="1200" dirty="0"/>
          </a:p>
          <a:p>
            <a:pPr lvl="1">
              <a:lnSpc>
                <a:spcPct val="80000"/>
              </a:lnSpc>
            </a:pPr>
            <a:endParaRPr lang="en-US" altLang="en-US" sz="800" dirty="0"/>
          </a:p>
          <a:p>
            <a:pPr>
              <a:lnSpc>
                <a:spcPct val="80000"/>
              </a:lnSpc>
            </a:pPr>
            <a:r>
              <a:rPr lang="en-US" altLang="en-US" sz="1400" dirty="0"/>
              <a:t>Flow accuracy of Remote Transducer PC is 0.9% rate</a:t>
            </a:r>
          </a:p>
          <a:p>
            <a:pPr lvl="1">
              <a:lnSpc>
                <a:spcPct val="80000"/>
              </a:lnSpc>
            </a:pPr>
            <a:endParaRPr lang="en-US" altLang="en-US" sz="800" dirty="0"/>
          </a:p>
          <a:p>
            <a:pPr>
              <a:lnSpc>
                <a:spcPct val="80000"/>
              </a:lnSpc>
            </a:pPr>
            <a:r>
              <a:rPr lang="en-US" altLang="en-US" sz="1400" dirty="0"/>
              <a:t>Absolute Pressure Sensors for pressure controllers (20 to 1 turndown)</a:t>
            </a:r>
          </a:p>
          <a:p>
            <a:pPr lvl="1">
              <a:lnSpc>
                <a:spcPct val="80000"/>
              </a:lnSpc>
              <a:buFontTx/>
              <a:buNone/>
            </a:pPr>
            <a:r>
              <a:rPr lang="en-US" altLang="en-US" sz="1200" b="1" dirty="0"/>
              <a:t>	</a:t>
            </a:r>
            <a:r>
              <a:rPr lang="en-US" altLang="en-US" sz="1200" b="1" u="sng" dirty="0"/>
              <a:t>Sensor FS</a:t>
            </a:r>
            <a:r>
              <a:rPr lang="en-US" altLang="en-US" sz="1200" u="sng" dirty="0"/>
              <a:t>  		  		</a:t>
            </a:r>
            <a:r>
              <a:rPr lang="en-US" altLang="en-US" sz="1200" b="1" u="sng" dirty="0"/>
              <a:t>Pressure Controller FS Range</a:t>
            </a:r>
          </a:p>
          <a:p>
            <a:pPr>
              <a:lnSpc>
                <a:spcPct val="80000"/>
              </a:lnSpc>
              <a:buFontTx/>
              <a:buNone/>
            </a:pPr>
            <a:r>
              <a:rPr lang="en-US" altLang="en-US" sz="1200" dirty="0"/>
              <a:t>	4500 </a:t>
            </a:r>
            <a:r>
              <a:rPr lang="en-US" altLang="en-US" sz="1200" dirty="0" err="1"/>
              <a:t>psia</a:t>
            </a:r>
            <a:r>
              <a:rPr lang="en-US" altLang="en-US" sz="1200" dirty="0"/>
              <a:t>/310.3 Bara          	3000-4500 </a:t>
            </a:r>
            <a:r>
              <a:rPr lang="en-US" altLang="en-US" sz="1200" dirty="0" err="1"/>
              <a:t>psia</a:t>
            </a:r>
            <a:r>
              <a:rPr lang="en-US" altLang="en-US" sz="1200" dirty="0"/>
              <a:t> full scale</a:t>
            </a:r>
          </a:p>
          <a:p>
            <a:pPr>
              <a:lnSpc>
                <a:spcPct val="80000"/>
              </a:lnSpc>
              <a:buFontTx/>
              <a:buNone/>
            </a:pPr>
            <a:r>
              <a:rPr lang="en-US" altLang="en-US" sz="1200" dirty="0"/>
              <a:t>	3000 </a:t>
            </a:r>
            <a:r>
              <a:rPr lang="en-US" altLang="en-US" sz="1200" dirty="0" err="1"/>
              <a:t>psia</a:t>
            </a:r>
            <a:r>
              <a:rPr lang="en-US" altLang="en-US" sz="1200" dirty="0"/>
              <a:t>/206.9 Bara		300-3000 </a:t>
            </a:r>
            <a:r>
              <a:rPr lang="en-US" altLang="en-US" sz="1200" dirty="0" err="1"/>
              <a:t>psia</a:t>
            </a:r>
            <a:r>
              <a:rPr lang="en-US" altLang="en-US" sz="1200" dirty="0"/>
              <a:t> full scale</a:t>
            </a:r>
          </a:p>
          <a:p>
            <a:pPr>
              <a:lnSpc>
                <a:spcPct val="80000"/>
              </a:lnSpc>
              <a:buFontTx/>
              <a:buNone/>
            </a:pPr>
            <a:r>
              <a:rPr lang="en-US" altLang="en-US" sz="1200" dirty="0"/>
              <a:t>	300 </a:t>
            </a:r>
            <a:r>
              <a:rPr lang="en-US" altLang="en-US" sz="1200" dirty="0" err="1"/>
              <a:t>psia</a:t>
            </a:r>
            <a:r>
              <a:rPr lang="en-US" altLang="en-US" sz="1200" dirty="0"/>
              <a:t>/20.7 Bara			100-300 </a:t>
            </a:r>
            <a:r>
              <a:rPr lang="en-US" altLang="en-US" sz="1200" dirty="0" err="1"/>
              <a:t>psia</a:t>
            </a:r>
            <a:r>
              <a:rPr lang="en-US" altLang="en-US" sz="1200" dirty="0"/>
              <a:t> full scale</a:t>
            </a:r>
          </a:p>
          <a:p>
            <a:pPr>
              <a:lnSpc>
                <a:spcPct val="80000"/>
              </a:lnSpc>
              <a:buFontTx/>
              <a:buNone/>
            </a:pPr>
            <a:r>
              <a:rPr lang="en-US" altLang="en-US" sz="1200" dirty="0"/>
              <a:t>	100 </a:t>
            </a:r>
            <a:r>
              <a:rPr lang="en-US" altLang="en-US" sz="1200" dirty="0" err="1"/>
              <a:t>psia</a:t>
            </a:r>
            <a:r>
              <a:rPr lang="en-US" altLang="en-US" sz="1200" dirty="0"/>
              <a:t>/6.9 Bara			15-100 </a:t>
            </a:r>
            <a:r>
              <a:rPr lang="en-US" altLang="en-US" sz="1200" dirty="0" err="1"/>
              <a:t>psia</a:t>
            </a:r>
            <a:r>
              <a:rPr lang="en-US" altLang="en-US" sz="1200" dirty="0"/>
              <a:t> full scale</a:t>
            </a:r>
          </a:p>
          <a:p>
            <a:pPr>
              <a:lnSpc>
                <a:spcPct val="80000"/>
              </a:lnSpc>
              <a:buFontTx/>
              <a:buNone/>
            </a:pPr>
            <a:r>
              <a:rPr lang="en-US" altLang="en-US" sz="1200" dirty="0"/>
              <a:t>	15 </a:t>
            </a:r>
            <a:r>
              <a:rPr lang="en-US" altLang="en-US" sz="1200" dirty="0" err="1"/>
              <a:t>psia</a:t>
            </a:r>
            <a:r>
              <a:rPr lang="en-US" altLang="en-US" sz="1200" dirty="0"/>
              <a:t> /1.03 Bara			&lt;15 </a:t>
            </a:r>
            <a:r>
              <a:rPr lang="en-US" altLang="en-US" sz="1200" dirty="0" err="1"/>
              <a:t>psia</a:t>
            </a:r>
            <a:endParaRPr lang="en-US" altLang="en-US" sz="1200" dirty="0"/>
          </a:p>
          <a:p>
            <a:pPr>
              <a:lnSpc>
                <a:spcPct val="80000"/>
              </a:lnSpc>
            </a:pPr>
            <a:r>
              <a:rPr lang="en-US" altLang="en-US" sz="1200" dirty="0"/>
              <a:t>	300 </a:t>
            </a:r>
            <a:r>
              <a:rPr lang="en-US" altLang="en-US" sz="1200" dirty="0" err="1"/>
              <a:t>psig</a:t>
            </a:r>
            <a:r>
              <a:rPr lang="en-US" altLang="en-US" sz="1200" dirty="0"/>
              <a:t>/20.7 </a:t>
            </a:r>
            <a:r>
              <a:rPr lang="en-US" altLang="en-US" sz="1200" dirty="0" err="1"/>
              <a:t>Barg</a:t>
            </a:r>
            <a:r>
              <a:rPr lang="en-US" altLang="en-US" sz="1200" dirty="0"/>
              <a:t>			100-300 </a:t>
            </a:r>
            <a:r>
              <a:rPr lang="en-US" altLang="en-US" sz="1200" dirty="0" err="1"/>
              <a:t>psig</a:t>
            </a:r>
            <a:r>
              <a:rPr lang="en-US" altLang="en-US" sz="1200" dirty="0"/>
              <a:t> full scale</a:t>
            </a:r>
          </a:p>
          <a:p>
            <a:pPr>
              <a:lnSpc>
                <a:spcPct val="80000"/>
              </a:lnSpc>
            </a:pPr>
            <a:r>
              <a:rPr lang="en-US" altLang="en-US" sz="1200" dirty="0"/>
              <a:t>	100 </a:t>
            </a:r>
            <a:r>
              <a:rPr lang="en-US" altLang="en-US" sz="1200" dirty="0" err="1"/>
              <a:t>psig</a:t>
            </a:r>
            <a:r>
              <a:rPr lang="en-US" altLang="en-US" sz="1200" dirty="0"/>
              <a:t>/6.9 </a:t>
            </a:r>
            <a:r>
              <a:rPr lang="en-US" altLang="en-US" sz="1200" dirty="0" err="1"/>
              <a:t>Barg</a:t>
            </a:r>
            <a:r>
              <a:rPr lang="en-US" altLang="en-US" sz="1200" dirty="0"/>
              <a:t>			15-100 </a:t>
            </a:r>
            <a:r>
              <a:rPr lang="en-US" altLang="en-US" sz="1200" dirty="0" err="1"/>
              <a:t>psig</a:t>
            </a:r>
            <a:r>
              <a:rPr lang="en-US" altLang="en-US" sz="1200" dirty="0"/>
              <a:t> full scale</a:t>
            </a:r>
          </a:p>
          <a:p>
            <a:pPr>
              <a:lnSpc>
                <a:spcPct val="80000"/>
              </a:lnSpc>
            </a:pPr>
            <a:r>
              <a:rPr lang="en-US" altLang="en-US" sz="1200" dirty="0"/>
              <a:t>	15 </a:t>
            </a:r>
            <a:r>
              <a:rPr lang="en-US" altLang="en-US" sz="1200" dirty="0" err="1"/>
              <a:t>psig</a:t>
            </a:r>
            <a:r>
              <a:rPr lang="en-US" altLang="en-US" sz="1200" dirty="0"/>
              <a:t> /1.03 </a:t>
            </a:r>
            <a:r>
              <a:rPr lang="en-US" altLang="en-US" sz="1200" dirty="0" err="1"/>
              <a:t>Barg</a:t>
            </a:r>
            <a:r>
              <a:rPr lang="en-US" altLang="en-US" sz="1200" dirty="0"/>
              <a:t>			&lt;15 </a:t>
            </a:r>
            <a:r>
              <a:rPr lang="en-US" altLang="en-US" sz="1200" dirty="0" err="1"/>
              <a:t>psig</a:t>
            </a:r>
            <a:endParaRPr lang="en-US" altLang="en-US" sz="1200" dirty="0"/>
          </a:p>
          <a:p>
            <a:pPr>
              <a:lnSpc>
                <a:spcPct val="80000"/>
              </a:lnSpc>
              <a:buFontTx/>
              <a:buNone/>
            </a:pPr>
            <a:r>
              <a:rPr lang="en-US" altLang="en-US" sz="800" dirty="0"/>
              <a:t>		</a:t>
            </a:r>
          </a:p>
          <a:p>
            <a:pPr>
              <a:lnSpc>
                <a:spcPct val="80000"/>
              </a:lnSpc>
            </a:pPr>
            <a:r>
              <a:rPr lang="en-US" altLang="en-US" sz="1400" dirty="0"/>
              <a:t>What is needed to control pressure? FLOW!!</a:t>
            </a:r>
          </a:p>
          <a:p>
            <a:pPr lvl="1">
              <a:lnSpc>
                <a:spcPct val="80000"/>
              </a:lnSpc>
            </a:pPr>
            <a:r>
              <a:rPr lang="en-US" altLang="en-US" sz="1200" dirty="0"/>
              <a:t>Can handle flow rates as low as 3 ml/min and as high as 50 L/min</a:t>
            </a:r>
          </a:p>
        </p:txBody>
      </p:sp>
    </p:spTree>
    <p:extLst>
      <p:ext uri="{BB962C8B-B14F-4D97-AF65-F5344CB8AC3E}">
        <p14:creationId xmlns:p14="http://schemas.microsoft.com/office/powerpoint/2010/main" val="33762240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Bioreactor</a:t>
            </a:r>
          </a:p>
        </p:txBody>
      </p:sp>
      <p:pic>
        <p:nvPicPr>
          <p:cNvPr id="4" name="Picture 4" descr="upstream-pressure-controller-bioreactor-process-schematic">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841" y="1959035"/>
            <a:ext cx="6056280" cy="33201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14688" y="4421981"/>
            <a:ext cx="1207293" cy="8572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b="1" kern="0" dirty="0">
              <a:solidFill>
                <a:schemeClr val="tx1">
                  <a:lumMod val="50000"/>
                  <a:lumOff val="50000"/>
                </a:schemeClr>
              </a:solidFill>
            </a:endParaRPr>
          </a:p>
          <a:p>
            <a:pPr algn="ctr"/>
            <a:endParaRPr lang="en-US" sz="675" b="1" kern="0" dirty="0">
              <a:solidFill>
                <a:schemeClr val="tx1">
                  <a:lumMod val="50000"/>
                  <a:lumOff val="50000"/>
                </a:schemeClr>
              </a:solidFill>
            </a:endParaRPr>
          </a:p>
          <a:p>
            <a:pPr algn="ctr"/>
            <a:endParaRPr lang="en-US" sz="675" b="1" kern="0" dirty="0">
              <a:solidFill>
                <a:schemeClr val="tx1">
                  <a:lumMod val="50000"/>
                  <a:lumOff val="50000"/>
                </a:schemeClr>
              </a:solidFill>
            </a:endParaRPr>
          </a:p>
          <a:p>
            <a:pPr algn="ctr"/>
            <a:r>
              <a:rPr lang="en-US" sz="675" b="1" kern="0" dirty="0">
                <a:solidFill>
                  <a:schemeClr val="tx1">
                    <a:lumMod val="50000"/>
                    <a:lumOff val="50000"/>
                  </a:schemeClr>
                </a:solidFill>
              </a:rPr>
              <a:t>              </a:t>
            </a:r>
          </a:p>
          <a:p>
            <a:pPr algn="ctr"/>
            <a:endParaRPr lang="en-US" sz="675" b="1" kern="0" dirty="0">
              <a:solidFill>
                <a:schemeClr val="tx1">
                  <a:lumMod val="50000"/>
                  <a:lumOff val="50000"/>
                </a:schemeClr>
              </a:solidFill>
            </a:endParaRPr>
          </a:p>
          <a:p>
            <a:pPr algn="ctr"/>
            <a:r>
              <a:rPr lang="en-US" sz="675" b="1" kern="0" dirty="0">
                <a:solidFill>
                  <a:schemeClr val="tx1">
                    <a:lumMod val="50000"/>
                    <a:lumOff val="50000"/>
                  </a:schemeClr>
                </a:solidFill>
              </a:rPr>
              <a:t>                     Nutrient Feed</a:t>
            </a:r>
          </a:p>
        </p:txBody>
      </p:sp>
    </p:spTree>
    <p:extLst>
      <p:ext uri="{BB962C8B-B14F-4D97-AF65-F5344CB8AC3E}">
        <p14:creationId xmlns:p14="http://schemas.microsoft.com/office/powerpoint/2010/main" val="2123733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n 18"/>
          <p:cNvSpPr/>
          <p:nvPr/>
        </p:nvSpPr>
        <p:spPr>
          <a:xfrm>
            <a:off x="7700963" y="2728913"/>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kern="0" dirty="0">
              <a:solidFill>
                <a:sysClr val="windowText" lastClr="000000"/>
              </a:solidFill>
            </a:endParaRPr>
          </a:p>
        </p:txBody>
      </p:sp>
      <p:sp>
        <p:nvSpPr>
          <p:cNvPr id="18" name="Can 17"/>
          <p:cNvSpPr/>
          <p:nvPr/>
        </p:nvSpPr>
        <p:spPr>
          <a:xfrm>
            <a:off x="7686676" y="2836069"/>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kern="0" dirty="0">
              <a:solidFill>
                <a:sysClr val="windowText" lastClr="000000"/>
              </a:solidFill>
            </a:endParaRPr>
          </a:p>
        </p:txBody>
      </p:sp>
      <p:sp>
        <p:nvSpPr>
          <p:cNvPr id="17" name="Can 16"/>
          <p:cNvSpPr/>
          <p:nvPr/>
        </p:nvSpPr>
        <p:spPr>
          <a:xfrm>
            <a:off x="7693819" y="2978944"/>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kern="0" dirty="0">
              <a:solidFill>
                <a:sysClr val="windowText" lastClr="000000"/>
              </a:solidFill>
            </a:endParaRPr>
          </a:p>
        </p:txBody>
      </p:sp>
      <p:sp>
        <p:nvSpPr>
          <p:cNvPr id="13" name="Can 12"/>
          <p:cNvSpPr/>
          <p:nvPr/>
        </p:nvSpPr>
        <p:spPr>
          <a:xfrm>
            <a:off x="7686676" y="3221832"/>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kern="0" dirty="0">
              <a:solidFill>
                <a:sysClr val="windowText" lastClr="000000"/>
              </a:solidFill>
            </a:endParaRPr>
          </a:p>
        </p:txBody>
      </p:sp>
      <p:sp>
        <p:nvSpPr>
          <p:cNvPr id="12" name="Can 11"/>
          <p:cNvSpPr/>
          <p:nvPr/>
        </p:nvSpPr>
        <p:spPr>
          <a:xfrm>
            <a:off x="7729538" y="3371850"/>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kern="0" dirty="0">
              <a:solidFill>
                <a:sysClr val="windowText" lastClr="000000"/>
              </a:solidFill>
            </a:endParaRPr>
          </a:p>
        </p:txBody>
      </p:sp>
      <p:sp>
        <p:nvSpPr>
          <p:cNvPr id="11" name="Can 10"/>
          <p:cNvSpPr/>
          <p:nvPr/>
        </p:nvSpPr>
        <p:spPr>
          <a:xfrm>
            <a:off x="7722394" y="3529013"/>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kern="0" dirty="0">
              <a:solidFill>
                <a:sysClr val="windowText" lastClr="000000"/>
              </a:solidFill>
            </a:endParaRPr>
          </a:p>
        </p:txBody>
      </p:sp>
      <p:sp>
        <p:nvSpPr>
          <p:cNvPr id="2" name="Title 1"/>
          <p:cNvSpPr>
            <a:spLocks noGrp="1"/>
          </p:cNvSpPr>
          <p:nvPr>
            <p:ph type="title"/>
          </p:nvPr>
        </p:nvSpPr>
        <p:spPr/>
        <p:txBody>
          <a:bodyPr/>
          <a:lstStyle/>
          <a:p>
            <a:r>
              <a:rPr lang="en-US" dirty="0"/>
              <a:t>Application: Filling (Pharma)</a:t>
            </a:r>
          </a:p>
        </p:txBody>
      </p:sp>
      <p:sp>
        <p:nvSpPr>
          <p:cNvPr id="4" name="Rounded Rectangle 3"/>
          <p:cNvSpPr/>
          <p:nvPr/>
        </p:nvSpPr>
        <p:spPr>
          <a:xfrm>
            <a:off x="4379119" y="2707481"/>
            <a:ext cx="933661" cy="1528763"/>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kern="0" dirty="0">
                <a:solidFill>
                  <a:schemeClr val="tx1"/>
                </a:solidFill>
              </a:rPr>
              <a:t>Medicine Vessel</a:t>
            </a:r>
          </a:p>
        </p:txBody>
      </p:sp>
      <p:sp>
        <p:nvSpPr>
          <p:cNvPr id="5" name="24-Point Star 4"/>
          <p:cNvSpPr/>
          <p:nvPr/>
        </p:nvSpPr>
        <p:spPr>
          <a:xfrm>
            <a:off x="5979318" y="2778919"/>
            <a:ext cx="1778795" cy="1121569"/>
          </a:xfrm>
          <a:prstGeom prst="star24">
            <a:avLst>
              <a:gd name="adj" fmla="val 30093"/>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25" kern="0" dirty="0">
                <a:solidFill>
                  <a:schemeClr val="tx1"/>
                </a:solidFill>
              </a:rPr>
              <a:t>Piston Pump Controlled Needle Filler</a:t>
            </a:r>
          </a:p>
        </p:txBody>
      </p:sp>
      <p:sp>
        <p:nvSpPr>
          <p:cNvPr id="6" name="Can 5"/>
          <p:cNvSpPr/>
          <p:nvPr/>
        </p:nvSpPr>
        <p:spPr>
          <a:xfrm>
            <a:off x="6800851" y="3964782"/>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kern="0">
              <a:solidFill>
                <a:sysClr val="windowText" lastClr="000000"/>
              </a:solidFill>
            </a:endParaRPr>
          </a:p>
        </p:txBody>
      </p:sp>
      <p:sp>
        <p:nvSpPr>
          <p:cNvPr id="7" name="Can 6"/>
          <p:cNvSpPr/>
          <p:nvPr/>
        </p:nvSpPr>
        <p:spPr>
          <a:xfrm>
            <a:off x="7043738" y="3943350"/>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kern="0">
              <a:solidFill>
                <a:sysClr val="windowText" lastClr="000000"/>
              </a:solidFill>
            </a:endParaRPr>
          </a:p>
        </p:txBody>
      </p:sp>
      <p:sp>
        <p:nvSpPr>
          <p:cNvPr id="8" name="Can 7"/>
          <p:cNvSpPr/>
          <p:nvPr/>
        </p:nvSpPr>
        <p:spPr>
          <a:xfrm>
            <a:off x="7265194" y="3871913"/>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kern="0">
              <a:solidFill>
                <a:sysClr val="windowText" lastClr="000000"/>
              </a:solidFill>
            </a:endParaRPr>
          </a:p>
        </p:txBody>
      </p:sp>
      <p:sp>
        <p:nvSpPr>
          <p:cNvPr id="9" name="Can 8"/>
          <p:cNvSpPr/>
          <p:nvPr/>
        </p:nvSpPr>
        <p:spPr>
          <a:xfrm>
            <a:off x="7458076" y="3779044"/>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kern="0" dirty="0">
              <a:solidFill>
                <a:sysClr val="windowText" lastClr="000000"/>
              </a:solidFill>
            </a:endParaRPr>
          </a:p>
        </p:txBody>
      </p:sp>
      <p:sp>
        <p:nvSpPr>
          <p:cNvPr id="10" name="Can 9"/>
          <p:cNvSpPr/>
          <p:nvPr/>
        </p:nvSpPr>
        <p:spPr>
          <a:xfrm>
            <a:off x="7608094" y="3657600"/>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kern="0" dirty="0">
              <a:solidFill>
                <a:sysClr val="windowText" lastClr="000000"/>
              </a:solidFill>
            </a:endParaRPr>
          </a:p>
        </p:txBody>
      </p:sp>
      <p:sp>
        <p:nvSpPr>
          <p:cNvPr id="14" name="Can 13"/>
          <p:cNvSpPr/>
          <p:nvPr/>
        </p:nvSpPr>
        <p:spPr>
          <a:xfrm>
            <a:off x="6593682" y="3979069"/>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kern="0">
              <a:solidFill>
                <a:sysClr val="windowText" lastClr="000000"/>
              </a:solidFill>
            </a:endParaRPr>
          </a:p>
        </p:txBody>
      </p:sp>
      <p:sp>
        <p:nvSpPr>
          <p:cNvPr id="15" name="Can 14"/>
          <p:cNvSpPr/>
          <p:nvPr/>
        </p:nvSpPr>
        <p:spPr>
          <a:xfrm>
            <a:off x="6379369" y="3986213"/>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kern="0">
              <a:solidFill>
                <a:sysClr val="windowText" lastClr="000000"/>
              </a:solidFill>
            </a:endParaRPr>
          </a:p>
        </p:txBody>
      </p:sp>
      <p:sp>
        <p:nvSpPr>
          <p:cNvPr id="16" name="Can 15"/>
          <p:cNvSpPr/>
          <p:nvPr/>
        </p:nvSpPr>
        <p:spPr>
          <a:xfrm>
            <a:off x="6157913" y="3979069"/>
            <a:ext cx="135731" cy="29060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kern="0">
              <a:solidFill>
                <a:sysClr val="windowText" lastClr="000000"/>
              </a:solidFill>
            </a:endParaRPr>
          </a:p>
        </p:txBody>
      </p:sp>
      <p:pic>
        <p:nvPicPr>
          <p:cNvPr id="2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3973576" y="1831228"/>
            <a:ext cx="585787" cy="757238"/>
          </a:xfrm>
          <a:prstGeom prst="rect">
            <a:avLst/>
          </a:prstGeom>
          <a:noFill/>
          <a:ln w="9525">
            <a:noFill/>
            <a:miter lim="800000"/>
            <a:headEnd/>
            <a:tailEnd/>
          </a:ln>
          <a:effectLst/>
        </p:spPr>
      </p:pic>
      <p:cxnSp>
        <p:nvCxnSpPr>
          <p:cNvPr id="22" name="Straight Connector 21"/>
          <p:cNvCxnSpPr/>
          <p:nvPr/>
        </p:nvCxnSpPr>
        <p:spPr>
          <a:xfrm flipV="1">
            <a:off x="4600575" y="2469451"/>
            <a:ext cx="0" cy="2380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07695" y="2469451"/>
            <a:ext cx="19288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Right Arrow 24"/>
          <p:cNvSpPr/>
          <p:nvPr/>
        </p:nvSpPr>
        <p:spPr>
          <a:xfrm>
            <a:off x="5207794" y="3264695"/>
            <a:ext cx="1307306" cy="1857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kern="0">
              <a:solidFill>
                <a:sysClr val="windowText" lastClr="000000"/>
              </a:solidFill>
            </a:endParaRPr>
          </a:p>
        </p:txBody>
      </p:sp>
      <p:cxnSp>
        <p:nvCxnSpPr>
          <p:cNvPr id="27" name="Straight Connector 26"/>
          <p:cNvCxnSpPr/>
          <p:nvPr/>
        </p:nvCxnSpPr>
        <p:spPr>
          <a:xfrm>
            <a:off x="3314700" y="2433732"/>
            <a:ext cx="7286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363020" y="2745444"/>
            <a:ext cx="2881012" cy="2169825"/>
          </a:xfrm>
          <a:prstGeom prst="rect">
            <a:avLst/>
          </a:prstGeom>
          <a:noFill/>
        </p:spPr>
        <p:txBody>
          <a:bodyPr wrap="square" rtlCol="0">
            <a:spAutoFit/>
          </a:bodyPr>
          <a:lstStyle/>
          <a:p>
            <a:pPr marL="214313" indent="-214313">
              <a:spcAft>
                <a:spcPts val="900"/>
              </a:spcAft>
              <a:buFont typeface="Arial" panose="020B0604020202020204" pitchFamily="34" charset="0"/>
              <a:buChar char="•"/>
            </a:pPr>
            <a:r>
              <a:rPr lang="en-US" sz="1500" kern="0" dirty="0">
                <a:solidFill>
                  <a:sysClr val="windowText" lastClr="000000"/>
                </a:solidFill>
              </a:rPr>
              <a:t>Stainless steel tank with no elastomer seals</a:t>
            </a:r>
          </a:p>
          <a:p>
            <a:pPr marL="214313" indent="-214313">
              <a:spcAft>
                <a:spcPts val="900"/>
              </a:spcAft>
              <a:buFont typeface="Arial" panose="020B0604020202020204" pitchFamily="34" charset="0"/>
              <a:buChar char="•"/>
            </a:pPr>
            <a:r>
              <a:rPr lang="en-US" sz="1500" kern="0" dirty="0">
                <a:solidFill>
                  <a:sysClr val="windowText" lastClr="000000"/>
                </a:solidFill>
              </a:rPr>
              <a:t>Inconsistent pressure in tank, created variation in piston pump draw, made for uneven fills</a:t>
            </a:r>
          </a:p>
          <a:p>
            <a:pPr marL="214313" indent="-214313">
              <a:spcAft>
                <a:spcPts val="900"/>
              </a:spcAft>
              <a:buFont typeface="Arial" panose="020B0604020202020204" pitchFamily="34" charset="0"/>
              <a:buChar char="•"/>
            </a:pPr>
            <a:r>
              <a:rPr lang="en-US" sz="1500" kern="0" dirty="0">
                <a:solidFill>
                  <a:sysClr val="windowText" lastClr="000000"/>
                </a:solidFill>
              </a:rPr>
              <a:t>Over or under fills cost $$$$$</a:t>
            </a:r>
          </a:p>
        </p:txBody>
      </p:sp>
    </p:spTree>
    <p:extLst>
      <p:ext uri="{BB962C8B-B14F-4D97-AF65-F5344CB8AC3E}">
        <p14:creationId xmlns:p14="http://schemas.microsoft.com/office/powerpoint/2010/main" val="2777830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Application: Vacuum Processes</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7402" y="2771373"/>
            <a:ext cx="583482" cy="939674"/>
          </a:xfrm>
          <a:prstGeom prst="rect">
            <a:avLst/>
          </a:prstGeom>
          <a:noFill/>
          <a:ln w="9525">
            <a:noFill/>
            <a:miter lim="800000"/>
            <a:headEnd/>
            <a:tailEnd/>
          </a:ln>
          <a:effectLst/>
        </p:spPr>
      </p:pic>
      <p:pic>
        <p:nvPicPr>
          <p:cNvPr id="6" name="Picture 5" descr="Screen Clippi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5257" y="2268945"/>
            <a:ext cx="671990" cy="746471"/>
          </a:xfrm>
          <a:prstGeom prst="rect">
            <a:avLst/>
          </a:prstGeom>
        </p:spPr>
      </p:pic>
      <p:pic>
        <p:nvPicPr>
          <p:cNvPr id="8" name="Picture 7" descr="Screen Clippi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2475" y="4527905"/>
            <a:ext cx="965966" cy="740519"/>
          </a:xfrm>
          <a:prstGeom prst="rect">
            <a:avLst/>
          </a:prstGeom>
        </p:spPr>
      </p:pic>
      <p:pic>
        <p:nvPicPr>
          <p:cNvPr id="9" name="Picture 8" descr="Screen Clippi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7718" y="3484839"/>
            <a:ext cx="671990" cy="746471"/>
          </a:xfrm>
          <a:prstGeom prst="rect">
            <a:avLst/>
          </a:prstGeom>
        </p:spPr>
      </p:pic>
      <p:cxnSp>
        <p:nvCxnSpPr>
          <p:cNvPr id="11" name="Straight Connector 10"/>
          <p:cNvCxnSpPr/>
          <p:nvPr/>
        </p:nvCxnSpPr>
        <p:spPr>
          <a:xfrm>
            <a:off x="1695740" y="2918552"/>
            <a:ext cx="1221978"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260424" y="2920255"/>
            <a:ext cx="0" cy="1218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260424" y="4138339"/>
            <a:ext cx="73526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139296" y="5163643"/>
            <a:ext cx="735266"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Cube 22"/>
          <p:cNvSpPr/>
          <p:nvPr/>
        </p:nvSpPr>
        <p:spPr>
          <a:xfrm rot="16200000">
            <a:off x="4060209" y="4030902"/>
            <a:ext cx="912114" cy="62551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kern="0">
              <a:solidFill>
                <a:sysClr val="windowText" lastClr="000000"/>
              </a:solidFill>
            </a:endParaRPr>
          </a:p>
        </p:txBody>
      </p:sp>
      <p:sp>
        <p:nvSpPr>
          <p:cNvPr id="24" name="Can 23"/>
          <p:cNvSpPr/>
          <p:nvPr/>
        </p:nvSpPr>
        <p:spPr>
          <a:xfrm>
            <a:off x="5096277" y="2453190"/>
            <a:ext cx="1011095" cy="158912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kern="0">
              <a:solidFill>
                <a:sysClr val="windowText" lastClr="000000"/>
              </a:solidFill>
            </a:endParaRPr>
          </a:p>
        </p:txBody>
      </p:sp>
      <p:pic>
        <p:nvPicPr>
          <p:cNvPr id="25" name="Picture 2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1961" y="2149885"/>
            <a:ext cx="479515" cy="298077"/>
          </a:xfrm>
          <a:prstGeom prst="rect">
            <a:avLst/>
          </a:prstGeom>
        </p:spPr>
      </p:pic>
      <p:sp>
        <p:nvSpPr>
          <p:cNvPr id="26" name="Oval 25"/>
          <p:cNvSpPr/>
          <p:nvPr/>
        </p:nvSpPr>
        <p:spPr>
          <a:xfrm>
            <a:off x="5431840" y="2509934"/>
            <a:ext cx="317311" cy="11743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kern="0">
              <a:solidFill>
                <a:sysClr val="windowText" lastClr="000000"/>
              </a:solidFill>
            </a:endParaRPr>
          </a:p>
        </p:txBody>
      </p:sp>
      <p:sp>
        <p:nvSpPr>
          <p:cNvPr id="27" name="Oval 26"/>
          <p:cNvSpPr/>
          <p:nvPr/>
        </p:nvSpPr>
        <p:spPr>
          <a:xfrm>
            <a:off x="5186174" y="2920255"/>
            <a:ext cx="839309" cy="455003"/>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750" kern="0" dirty="0">
                <a:solidFill>
                  <a:schemeClr val="tx1"/>
                </a:solidFill>
              </a:rPr>
              <a:t>plasma</a:t>
            </a:r>
          </a:p>
        </p:txBody>
      </p:sp>
      <p:sp>
        <p:nvSpPr>
          <p:cNvPr id="28" name="Oval 27"/>
          <p:cNvSpPr/>
          <p:nvPr/>
        </p:nvSpPr>
        <p:spPr>
          <a:xfrm>
            <a:off x="5269767" y="3518683"/>
            <a:ext cx="685771" cy="35984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750" kern="0" dirty="0">
                <a:solidFill>
                  <a:schemeClr val="tx1"/>
                </a:solidFill>
              </a:rPr>
              <a:t>Part to be Coated</a:t>
            </a:r>
          </a:p>
        </p:txBody>
      </p:sp>
      <p:cxnSp>
        <p:nvCxnSpPr>
          <p:cNvPr id="29" name="Straight Connector 28"/>
          <p:cNvCxnSpPr/>
          <p:nvPr/>
        </p:nvCxnSpPr>
        <p:spPr>
          <a:xfrm>
            <a:off x="4073900" y="3802255"/>
            <a:ext cx="0" cy="135285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922064" y="3698605"/>
            <a:ext cx="0" cy="412435"/>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930596" y="3720367"/>
            <a:ext cx="6925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044896" y="3814195"/>
            <a:ext cx="3940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666164" y="5155111"/>
            <a:ext cx="407736" cy="853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555272" y="4112743"/>
            <a:ext cx="3753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498980" y="2910019"/>
            <a:ext cx="1687194" cy="8532"/>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533365" y="4799714"/>
            <a:ext cx="0" cy="222329"/>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513411" y="5032996"/>
            <a:ext cx="498731" cy="10236"/>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991669" y="3529298"/>
            <a:ext cx="0" cy="1508602"/>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981433" y="3509328"/>
            <a:ext cx="24905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flipV="1">
            <a:off x="4447528" y="3802255"/>
            <a:ext cx="1" cy="122253"/>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619816" y="3731017"/>
            <a:ext cx="0" cy="229414"/>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025483" y="3528116"/>
            <a:ext cx="735266" cy="0"/>
          </a:xfrm>
          <a:prstGeom prst="line">
            <a:avLst/>
          </a:prstGeom>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2823634" y="3018342"/>
            <a:ext cx="813043" cy="207749"/>
          </a:xfrm>
          <a:prstGeom prst="rect">
            <a:avLst/>
          </a:prstGeom>
          <a:noFill/>
        </p:spPr>
        <p:txBody>
          <a:bodyPr wrap="none" rtlCol="0">
            <a:spAutoFit/>
          </a:bodyPr>
          <a:lstStyle/>
          <a:p>
            <a:r>
              <a:rPr lang="en-US" sz="750" kern="0" dirty="0">
                <a:solidFill>
                  <a:sysClr val="windowText" lastClr="000000"/>
                </a:solidFill>
              </a:rPr>
              <a:t>SLA5800 MFC</a:t>
            </a:r>
          </a:p>
        </p:txBody>
      </p:sp>
      <p:sp>
        <p:nvSpPr>
          <p:cNvPr id="69" name="TextBox 68"/>
          <p:cNvSpPr txBox="1"/>
          <p:nvPr/>
        </p:nvSpPr>
        <p:spPr>
          <a:xfrm>
            <a:off x="2870677" y="4189520"/>
            <a:ext cx="813043" cy="207749"/>
          </a:xfrm>
          <a:prstGeom prst="rect">
            <a:avLst/>
          </a:prstGeom>
          <a:noFill/>
        </p:spPr>
        <p:txBody>
          <a:bodyPr wrap="none" rtlCol="0">
            <a:spAutoFit/>
          </a:bodyPr>
          <a:lstStyle/>
          <a:p>
            <a:r>
              <a:rPr lang="en-US" sz="750" kern="0" dirty="0">
                <a:solidFill>
                  <a:sysClr val="windowText" lastClr="000000"/>
                </a:solidFill>
              </a:rPr>
              <a:t>SLA5800 MFC</a:t>
            </a:r>
          </a:p>
        </p:txBody>
      </p:sp>
      <p:cxnSp>
        <p:nvCxnSpPr>
          <p:cNvPr id="73" name="Straight Arrow Connector 72"/>
          <p:cNvCxnSpPr/>
          <p:nvPr/>
        </p:nvCxnSpPr>
        <p:spPr>
          <a:xfrm>
            <a:off x="2414805" y="2843025"/>
            <a:ext cx="316704" cy="0"/>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4279461" y="2865201"/>
            <a:ext cx="316704" cy="0"/>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4117389" y="3665313"/>
            <a:ext cx="316704" cy="0"/>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2334621" y="3407710"/>
            <a:ext cx="0" cy="280192"/>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2426745" y="5106885"/>
            <a:ext cx="316704" cy="0"/>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flipV="1">
            <a:off x="5049957" y="4342594"/>
            <a:ext cx="4821" cy="332613"/>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6287421" y="3491301"/>
            <a:ext cx="316704" cy="0"/>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3081237" y="5231022"/>
            <a:ext cx="546945" cy="207749"/>
          </a:xfrm>
          <a:prstGeom prst="rect">
            <a:avLst/>
          </a:prstGeom>
          <a:noFill/>
        </p:spPr>
        <p:txBody>
          <a:bodyPr wrap="none" rtlCol="0">
            <a:spAutoFit/>
          </a:bodyPr>
          <a:lstStyle/>
          <a:p>
            <a:r>
              <a:rPr lang="en-US" sz="750" kern="0" dirty="0" err="1">
                <a:solidFill>
                  <a:sysClr val="windowText" lastClr="000000"/>
                </a:solidFill>
              </a:rPr>
              <a:t>Quantim</a:t>
            </a:r>
            <a:endParaRPr lang="en-US" sz="750" kern="0" dirty="0">
              <a:solidFill>
                <a:sysClr val="windowText" lastClr="000000"/>
              </a:solidFill>
            </a:endParaRPr>
          </a:p>
        </p:txBody>
      </p:sp>
      <p:sp>
        <p:nvSpPr>
          <p:cNvPr id="85" name="TextBox 84"/>
          <p:cNvSpPr txBox="1"/>
          <p:nvPr/>
        </p:nvSpPr>
        <p:spPr>
          <a:xfrm>
            <a:off x="1616839" y="4830431"/>
            <a:ext cx="970138" cy="323165"/>
          </a:xfrm>
          <a:prstGeom prst="rect">
            <a:avLst/>
          </a:prstGeom>
          <a:noFill/>
        </p:spPr>
        <p:txBody>
          <a:bodyPr wrap="none" rtlCol="0">
            <a:spAutoFit/>
          </a:bodyPr>
          <a:lstStyle/>
          <a:p>
            <a:pPr algn="ctr"/>
            <a:r>
              <a:rPr lang="en-US" sz="750" kern="0" dirty="0">
                <a:solidFill>
                  <a:sysClr val="windowText" lastClr="000000"/>
                </a:solidFill>
              </a:rPr>
              <a:t>Pressurized Liquid</a:t>
            </a:r>
          </a:p>
          <a:p>
            <a:pPr algn="ctr"/>
            <a:r>
              <a:rPr lang="en-US" sz="750" kern="0" dirty="0">
                <a:solidFill>
                  <a:sysClr val="windowText" lastClr="000000"/>
                </a:solidFill>
              </a:rPr>
              <a:t>Source</a:t>
            </a:r>
          </a:p>
        </p:txBody>
      </p:sp>
      <p:sp>
        <p:nvSpPr>
          <p:cNvPr id="86" name="TextBox 85"/>
          <p:cNvSpPr txBox="1"/>
          <p:nvPr/>
        </p:nvSpPr>
        <p:spPr>
          <a:xfrm>
            <a:off x="5269768" y="4111040"/>
            <a:ext cx="761747" cy="207749"/>
          </a:xfrm>
          <a:prstGeom prst="rect">
            <a:avLst/>
          </a:prstGeom>
          <a:noFill/>
        </p:spPr>
        <p:txBody>
          <a:bodyPr wrap="none" rtlCol="0">
            <a:spAutoFit/>
          </a:bodyPr>
          <a:lstStyle/>
          <a:p>
            <a:r>
              <a:rPr lang="en-US" sz="750" b="1" kern="0" dirty="0">
                <a:solidFill>
                  <a:sysClr val="windowText" lastClr="000000"/>
                </a:solidFill>
              </a:rPr>
              <a:t>Bias Voltage</a:t>
            </a:r>
          </a:p>
        </p:txBody>
      </p:sp>
      <p:cxnSp>
        <p:nvCxnSpPr>
          <p:cNvPr id="87" name="Straight Arrow Connector 86"/>
          <p:cNvCxnSpPr>
            <a:endCxn id="28" idx="4"/>
          </p:cNvCxnSpPr>
          <p:nvPr/>
        </p:nvCxnSpPr>
        <p:spPr>
          <a:xfrm flipV="1">
            <a:off x="5609226" y="3878525"/>
            <a:ext cx="3426" cy="255878"/>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6025484" y="2179107"/>
            <a:ext cx="867545" cy="207749"/>
          </a:xfrm>
          <a:prstGeom prst="rect">
            <a:avLst/>
          </a:prstGeom>
          <a:noFill/>
        </p:spPr>
        <p:txBody>
          <a:bodyPr wrap="none" rtlCol="0">
            <a:spAutoFit/>
          </a:bodyPr>
          <a:lstStyle/>
          <a:p>
            <a:r>
              <a:rPr lang="en-US" sz="750" b="1" kern="0" dirty="0">
                <a:solidFill>
                  <a:sysClr val="windowText" lastClr="000000"/>
                </a:solidFill>
              </a:rPr>
              <a:t>Target Material</a:t>
            </a:r>
          </a:p>
        </p:txBody>
      </p:sp>
      <p:sp>
        <p:nvSpPr>
          <p:cNvPr id="92" name="TextBox 91"/>
          <p:cNvSpPr txBox="1"/>
          <p:nvPr/>
        </p:nvSpPr>
        <p:spPr>
          <a:xfrm>
            <a:off x="5300933" y="1973549"/>
            <a:ext cx="676788" cy="207749"/>
          </a:xfrm>
          <a:prstGeom prst="rect">
            <a:avLst/>
          </a:prstGeom>
          <a:noFill/>
        </p:spPr>
        <p:txBody>
          <a:bodyPr wrap="none" rtlCol="0">
            <a:spAutoFit/>
          </a:bodyPr>
          <a:lstStyle/>
          <a:p>
            <a:r>
              <a:rPr lang="en-US" sz="750" b="1" kern="0" dirty="0">
                <a:solidFill>
                  <a:sysClr val="windowText" lastClr="000000"/>
                </a:solidFill>
              </a:rPr>
              <a:t>Magnetron</a:t>
            </a:r>
          </a:p>
        </p:txBody>
      </p:sp>
      <p:sp>
        <p:nvSpPr>
          <p:cNvPr id="93" name="TextBox 92"/>
          <p:cNvSpPr txBox="1"/>
          <p:nvPr/>
        </p:nvSpPr>
        <p:spPr>
          <a:xfrm>
            <a:off x="1698693" y="2730012"/>
            <a:ext cx="601447" cy="207749"/>
          </a:xfrm>
          <a:prstGeom prst="rect">
            <a:avLst/>
          </a:prstGeom>
          <a:noFill/>
        </p:spPr>
        <p:txBody>
          <a:bodyPr wrap="none" rtlCol="0">
            <a:spAutoFit/>
          </a:bodyPr>
          <a:lstStyle/>
          <a:p>
            <a:r>
              <a:rPr lang="en-US" sz="750" b="1" kern="0" dirty="0">
                <a:solidFill>
                  <a:sysClr val="windowText" lastClr="000000"/>
                </a:solidFill>
              </a:rPr>
              <a:t>Inert Gas</a:t>
            </a:r>
          </a:p>
        </p:txBody>
      </p:sp>
      <p:sp>
        <p:nvSpPr>
          <p:cNvPr id="94" name="TextBox 93"/>
          <p:cNvSpPr txBox="1"/>
          <p:nvPr/>
        </p:nvSpPr>
        <p:spPr>
          <a:xfrm>
            <a:off x="6579839" y="3702934"/>
            <a:ext cx="853119" cy="323165"/>
          </a:xfrm>
          <a:prstGeom prst="rect">
            <a:avLst/>
          </a:prstGeom>
          <a:noFill/>
        </p:spPr>
        <p:txBody>
          <a:bodyPr wrap="none" rtlCol="0">
            <a:spAutoFit/>
          </a:bodyPr>
          <a:lstStyle/>
          <a:p>
            <a:pPr algn="ctr"/>
            <a:r>
              <a:rPr lang="en-US" sz="750" b="1" kern="0" dirty="0">
                <a:solidFill>
                  <a:sysClr val="windowText" lastClr="000000"/>
                </a:solidFill>
              </a:rPr>
              <a:t>SLA5820 to </a:t>
            </a:r>
          </a:p>
          <a:p>
            <a:pPr algn="ctr"/>
            <a:r>
              <a:rPr lang="en-US" sz="750" b="1" kern="0" dirty="0">
                <a:solidFill>
                  <a:sysClr val="windowText" lastClr="000000"/>
                </a:solidFill>
              </a:rPr>
              <a:t>Vacuum Pump</a:t>
            </a:r>
          </a:p>
        </p:txBody>
      </p:sp>
      <p:sp>
        <p:nvSpPr>
          <p:cNvPr id="95" name="TextBox 94"/>
          <p:cNvSpPr txBox="1"/>
          <p:nvPr/>
        </p:nvSpPr>
        <p:spPr>
          <a:xfrm>
            <a:off x="4424204" y="5083759"/>
            <a:ext cx="593432" cy="207749"/>
          </a:xfrm>
          <a:prstGeom prst="rect">
            <a:avLst/>
          </a:prstGeom>
          <a:noFill/>
        </p:spPr>
        <p:txBody>
          <a:bodyPr wrap="none" rtlCol="0">
            <a:spAutoFit/>
          </a:bodyPr>
          <a:lstStyle/>
          <a:p>
            <a:r>
              <a:rPr lang="en-US" sz="750" kern="0" dirty="0" err="1">
                <a:solidFill>
                  <a:sysClr val="windowText" lastClr="000000"/>
                </a:solidFill>
              </a:rPr>
              <a:t>Vaporizar</a:t>
            </a:r>
            <a:endParaRPr lang="en-US" sz="750" kern="0" dirty="0">
              <a:solidFill>
                <a:sysClr val="windowText" lastClr="000000"/>
              </a:solidFill>
            </a:endParaRPr>
          </a:p>
        </p:txBody>
      </p:sp>
      <p:cxnSp>
        <p:nvCxnSpPr>
          <p:cNvPr id="96" name="Straight Arrow Connector 95"/>
          <p:cNvCxnSpPr>
            <a:endCxn id="26" idx="6"/>
          </p:cNvCxnSpPr>
          <p:nvPr/>
        </p:nvCxnSpPr>
        <p:spPr>
          <a:xfrm flipH="1">
            <a:off x="5749150" y="2313093"/>
            <a:ext cx="384665" cy="255559"/>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5584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Application: Bubbler</a:t>
            </a:r>
          </a:p>
        </p:txBody>
      </p:sp>
      <p:pic>
        <p:nvPicPr>
          <p:cNvPr id="8" name="Picture 108"/>
          <p:cNvPicPr>
            <a:picLocks noChangeAspect="1" noChangeArrowheads="1"/>
          </p:cNvPicPr>
          <p:nvPr/>
        </p:nvPicPr>
        <p:blipFill>
          <a:blip r:embed="rId3" cstate="print"/>
          <a:srcRect/>
          <a:stretch>
            <a:fillRect/>
          </a:stretch>
        </p:blipFill>
        <p:spPr bwMode="auto">
          <a:xfrm>
            <a:off x="2783095" y="2633121"/>
            <a:ext cx="3559703" cy="2748362"/>
          </a:xfrm>
          <a:prstGeom prst="rect">
            <a:avLst/>
          </a:prstGeom>
          <a:noFill/>
          <a:ln w="9525" algn="ctr">
            <a:noFill/>
            <a:miter lim="800000"/>
            <a:headEnd/>
            <a:tailEnd/>
          </a:ln>
        </p:spPr>
      </p:pic>
      <p:sp>
        <p:nvSpPr>
          <p:cNvPr id="10" name="Text Box 201"/>
          <p:cNvSpPr txBox="1">
            <a:spLocks noChangeArrowheads="1"/>
          </p:cNvSpPr>
          <p:nvPr/>
        </p:nvSpPr>
        <p:spPr bwMode="auto">
          <a:xfrm>
            <a:off x="4438191" y="2058364"/>
            <a:ext cx="694586" cy="323165"/>
          </a:xfrm>
          <a:prstGeom prst="rect">
            <a:avLst/>
          </a:prstGeom>
          <a:noFill/>
          <a:ln w="9525">
            <a:noFill/>
            <a:miter lim="800000"/>
            <a:headEnd/>
            <a:tailEnd/>
          </a:ln>
        </p:spPr>
        <p:txBody>
          <a:bodyPr wrap="square">
            <a:spAutoFit/>
          </a:bodyPr>
          <a:lstStyle/>
          <a:p>
            <a:r>
              <a:rPr lang="en-US" sz="750" b="1" kern="0" dirty="0">
                <a:solidFill>
                  <a:sysClr val="windowText" lastClr="000000"/>
                </a:solidFill>
              </a:rPr>
              <a:t>Pressure </a:t>
            </a:r>
          </a:p>
          <a:p>
            <a:r>
              <a:rPr lang="en-US" sz="750" b="1" kern="0" dirty="0">
                <a:solidFill>
                  <a:sysClr val="windowText" lastClr="000000"/>
                </a:solidFill>
              </a:rPr>
              <a:t>Controller</a:t>
            </a:r>
          </a:p>
        </p:txBody>
      </p:sp>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50786" y="2331641"/>
            <a:ext cx="583482" cy="939674"/>
          </a:xfrm>
          <a:prstGeom prst="rect">
            <a:avLst/>
          </a:prstGeom>
          <a:noFill/>
          <a:ln w="9525">
            <a:noFill/>
            <a:miter lim="800000"/>
            <a:headEnd/>
            <a:tailEnd/>
          </a:ln>
          <a:effectLst/>
        </p:spPr>
      </p:pic>
      <p:pic>
        <p:nvPicPr>
          <p:cNvPr id="5" name="Picture 4" descr="Screen Clippi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94383" y="2331505"/>
            <a:ext cx="809941" cy="899713"/>
          </a:xfrm>
          <a:prstGeom prst="rect">
            <a:avLst/>
          </a:prstGeom>
        </p:spPr>
      </p:pic>
    </p:spTree>
    <p:extLst>
      <p:ext uri="{BB962C8B-B14F-4D97-AF65-F5344CB8AC3E}">
        <p14:creationId xmlns:p14="http://schemas.microsoft.com/office/powerpoint/2010/main" val="200539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Application: Food Processing</a:t>
            </a:r>
          </a:p>
        </p:txBody>
      </p:sp>
      <p:pic>
        <p:nvPicPr>
          <p:cNvPr id="2" name="Picture 1"/>
          <p:cNvPicPr>
            <a:picLocks noChangeAspect="1"/>
          </p:cNvPicPr>
          <p:nvPr/>
        </p:nvPicPr>
        <p:blipFill>
          <a:blip r:embed="rId3"/>
          <a:stretch>
            <a:fillRect/>
          </a:stretch>
        </p:blipFill>
        <p:spPr>
          <a:xfrm>
            <a:off x="1595217" y="2039195"/>
            <a:ext cx="5564606" cy="3598476"/>
          </a:xfrm>
          <a:prstGeom prst="rect">
            <a:avLst/>
          </a:prstGeom>
        </p:spPr>
      </p:pic>
    </p:spTree>
    <p:extLst>
      <p:ext uri="{BB962C8B-B14F-4D97-AF65-F5344CB8AC3E}">
        <p14:creationId xmlns:p14="http://schemas.microsoft.com/office/powerpoint/2010/main" val="1321877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1371600" y="1714500"/>
            <a:ext cx="5672138" cy="3943350"/>
          </a:xfrm>
          <a:prstGeom prst="rect">
            <a:avLst/>
          </a:prstGeom>
          <a:noFill/>
          <a:ln w="9525">
            <a:noFill/>
            <a:miter lim="800000"/>
            <a:headEnd/>
            <a:tailEnd/>
          </a:ln>
        </p:spPr>
      </p:pic>
      <p:sp>
        <p:nvSpPr>
          <p:cNvPr id="5" name="Slide Number Placeholder 4"/>
          <p:cNvSpPr>
            <a:spLocks noGrp="1"/>
          </p:cNvSpPr>
          <p:nvPr>
            <p:ph type="sldNum" sz="quarter" idx="11"/>
          </p:nvPr>
        </p:nvSpPr>
        <p:spPr/>
        <p:txBody>
          <a:bodyPr/>
          <a:lstStyle/>
          <a:p>
            <a:fld id="{52822CFC-661C-44FB-B2A7-371ED2BBA3CC}" type="slidenum">
              <a:rPr lang="en-US" altLang="nl-NL"/>
              <a:pPr/>
              <a:t>39</a:t>
            </a:fld>
            <a:endParaRPr lang="en-US" altLang="nl-NL"/>
          </a:p>
        </p:txBody>
      </p:sp>
      <p:sp>
        <p:nvSpPr>
          <p:cNvPr id="1517570" name="Rectangle 2"/>
          <p:cNvSpPr>
            <a:spLocks noGrp="1" noChangeArrowheads="1"/>
          </p:cNvSpPr>
          <p:nvPr>
            <p:ph type="title"/>
          </p:nvPr>
        </p:nvSpPr>
        <p:spPr>
          <a:xfrm>
            <a:off x="123463" y="318108"/>
            <a:ext cx="6534150" cy="542925"/>
          </a:xfrm>
        </p:spPr>
        <p:txBody>
          <a:bodyPr>
            <a:noAutofit/>
          </a:bodyPr>
          <a:lstStyle/>
          <a:p>
            <a:r>
              <a:rPr lang="en-US" altLang="nl-NL" sz="2400" dirty="0"/>
              <a:t>SLA Series</a:t>
            </a:r>
            <a:br>
              <a:rPr lang="en-US" altLang="nl-NL" sz="2400" dirty="0"/>
            </a:br>
            <a:r>
              <a:rPr lang="en-US" altLang="nl-NL" sz="2400" dirty="0"/>
              <a:t>Pressure Controller Application</a:t>
            </a:r>
          </a:p>
        </p:txBody>
      </p:sp>
      <p:sp>
        <p:nvSpPr>
          <p:cNvPr id="2" name="AutoShape 2" descr="data:image/jpeg;base64,/9j/4AAQSkZJRgABAQAAAQABAAD/2wCEAAkGBhAQERAQExQVFREUFRQSGBcVExAUExUSGxYZGRMVEhgXJyYeFxkjGxcVIDssJCcqLiwuFh4yNjAtNSYrLCkBCQoKBQUFDQUFDSkYEhgpKSkpKSkpKSkpKSkpKSkpKSkpKSkpKSkpKSkpKSkpKSkpKSkpKSkpKSkpKSkpKSkpKf/AABEIAMgA/AMBIgACEQEDEQH/xAAcAAEAAwADAQEAAAAAAAAAAAAABAUGAgMHAQj/xABFEAACAQMDAgIECAoKAgMAAAABAgMABBEFEiETMQYiFDJBUQcWI1RhcZGUFSQzUoGSk9HS0zQ1QlNyc3SztPBjsYKhsv/EABQBAQAAAAAAAAAAAAAAAAAAAAD/xAAUEQEAAAAAAAAAAAAAAAAAAAAA/9oADAMBAAIRAxEAPwD3GlKUClKUClKUClKqPFTkWrgEje0URIJB2SSpG4BHKkqzDIwRnIIIzQWplX3j7RXzqr7x9oqt+Klh81tz9cEJP6SRk0+Klh80tvu8H7qC0DA9q+1Q29lHbXsccKLGktvMzogCoWjkgEbBRwpxNICQBnIznauL6gVH/CMPU6XUTq7d+zeu/ZnG7bnO3PGe1Vl7crM88bsEtbcDrEts3uU3lGbgpGqMjEg+bfjOFYN1t+CRbhj6ELRnyCfRRA0uCMj+wXwCPfwaC/pVNaP6PNFApzbyo7R7iTsddh6aOfWDKzOATkCJ8ZXhLmgUpSgUpSgUpSgUpSgUpSgUpSgUpSgUpSgUpSgUqFqGrwwFQ7He+SqIkkkjBcbikcYLsBuXJAwNwz3qJ8aYPzLr7hqP8uguKVTN4rtwCWW4VRyWayv1VR7SzNGAoHvJwKuAc8jtQfap/Fn9GP8Am23/ACIquKp/FYzb4/8ALbf8iKgyNl49vHSPKoGFvdSSN02CtIIutbdPngbCpPfkkcY5tdO1e9maKHqdN3ie4Ly2wGVBjUIiB8FcvknOfVHtzWlOk25VE6Ue1FZFXYuFRhtZVGOARwQO4r5e6NbTKiSwxuqeqGRSF4x5Qe3HFBDn/p9r/pbvt2/K2narmqe4GL+1wOPRrv2f+W0q4oMpf2TvHqtmv5WdXlizxvV4lQ+Y8HbIrDH9kGPPrCui/wDDdzCwnhLTTMLncy+jxussoi2SxCQGMACBUIOThieeQdRf6eswAJKsp3I6kB0btuQnPsyMEEEEggg4qlIvfSBbekrgxGbf0E6mQ4XZjO3bzntnPtoOxonM2nQMQXhRriRlA25WEwBcDAUMZ3YH/wALAD83QVF0/TlhBwWZ2OXdyC7t2yxAA7cAAAAcACpVApUW/wBTigALnljhVVWeRz7QiKCzEDngcDk8VB+MYXmWC4iT2u8alF+lzGzbV9pYgKAOSKC4pXFHDAEEEEZBByCPYQa5UClKUClKUClKUClKUClKUClKUClKUFPB/WE/0Wtvj6My3GcfXgfYPdVvgVhvFjXIvk9H39QLbNtVigkCenOIpD22OVCc8DcD7BUTQ4L6S6VJWlcK1w77rm8hUfjI9QR+VwASAreXaAM4zQehsoIxgVVeEDmwsSeT6Nb/AO0tV3hiYM7dV5vTd03VjZ7gxqvV8m1D8mq7dm0qBuHOTk1L8LyFdNsmVS7C1t8KCoJPSTAy2AKDsXXJpMtDbNJFkgP1YkDYJUlQxzjIOD7e/Y1QaJarf3V415bRt01gSPqKkgMe+Y717gebKcd+kG9oq38ByS+gWiuoGLe32spG10MS44zlWHY+zsQecCyvvD9pO2+W3hkfAXdJFG7bQSQMsCcAk/aaCN8UdP8AmsH7GP8AdT4o6f8ANYP2Mf7q+/E/T/mlt93g/dT4n6f80tvu8H7qCFrHhKwEE7LawBxFJhhCm4HaTwQMjkD7BXZp2q3fRi/FGPkTn0iDnyjnvUg+D9O+Z233eD91W6qAAAMAcADsB9FBUfhW8+Zn9vBVP4e1G4m1CbrRlFWFhGx2edet5h5Sc7CMbsLuzwONzbCs3qerQ2+oRGV1Xfbsq7mVQflV3HLEAADk8+4DJIBDSUqt+Mtl85g/bRfvp8ZbL5zB+2i/fQcL3QBJMZ1mmjcosfybRY2gkjh1bHLHt349wqsstOmee6jN5c7YmjC823Zowxz8n7zXbBr00k9wYDHcW8YiG2Nk6mWUlykm7YxGB5Wx3zuHYxdN8QIbm9ESPLKzQ/JgbGXEKg9UvgRgHg559wJ4oNBpGlrbRLCrOyrnG8qSBnhVwAAo7AAYAwBwAKm1ntO8Q7JbqK7mt0dJE2LuWPCNEj485y+CzDdgZx6o7VP+Mtl85g/bRfvoLKlVvxlsvnMH7aL99SbPU4JsiKWOTGM7HR8Z7Z2nigk0pSgUpSgUpSgUpSgUpSgV8ZgASew5qv1i/ePopGF6k0nSUvkovkeR2YDk4SN8DIycDIByKXxDpmqSRbUnh35JDLbzJs8p5b5c7x7NpVgSRkYyQHy28UWhvJpRKDG1vbqrBZCrESTkhTjB4ZT/APIVafG6y/vh+rJ+6oWieJ7VLa2RmZWWGJSDFPkEIAQfL3FTfjbZ/wB437Kf+GgHxdZf3w/Vk/dULwXrMDWtlbhx11toQYyGVwUjQPwwHYkA+6pvxts/7xv2U/8ADVbd6ibq6tfRZAGRJyzSW87oAemACMx8n2eb2Hj3BZeDv6vsP9Lb/wCylXFZnQ4rt7a3aGa3SFoomjU2UwKxlAUUj0g4wuB3Pap3ouofOLb7nN/PoLilU/ouofOLb7nN/Pp6LqHzi2+5zfz6C4pVP6LqHzi2+5zfz6ei6h84tvuc38+guKz95YpLqMRYZKW7Mp9o+VXcPpUjuOxwPaARI9F1D5xbfc5v59U/h6zuo9QlNw6sHhZo1AcFB1gHJ3PJwxwQA2FHsBJoNV6FF+Yn6q09Ci/MT9Va7qUFDJobC4lYTCKKbpgJGAkrOitwHJ4BGThV3eX1sZFd48P2p4j+TkjOC8TYmBPmIlbkuTncd+7OcnnmuHiOGUtZyRxtL0Z+oyoYg23oypkdRkU8uvtrJ+JbLUGN1OEuRG+DGqXAVoXKW6l3WJzuA2yjC7uc8HfuUNXpekdKSYzvHK80ilCUVHKrEqgEZIZ8IWO0Ad8KvarJLeFs4WM4JBwEOCO4P01hZNI1VwmBKhVIUOblMvst5kmKlWON7MgBPOSrEDbxPsfD9x6MsYSWINftMyG4+V9GLknfIjndkY43E+znHIa70KL8xP1VoFjjxwq7jtHqruPJAHvPBrz2fQ9V23AIlkLucETsi5zKVlQLOpYYZFxmLHlOxilSfwFeST2kk0cztHPDMX9KURpF0FRk6QcBnWUux8vI3EFi22g39dfpKYZty7VzuO4YXHrbj7MfTXnD+H9Tklkys0cXSlIVbxwPSdkmwhuszMNxTBIQdsouDVjL4WuHtbqArhprtZWLOzq8TbDKcLIpx66lcjPbGCGoNkl/EX6QkQyYLbA6l9oYqTt74DAj6xipFYfw94buIGsVaLDRM00sgMXTd5ImDsSXadpgz7eTsIye+0LuKBSlKBSlKBSlKDN+JoJzcWBSRVAnbapQEF/RbkkyHvtwNvlwfMxyeMaSqfXPy2nf6l/+HdVcUClK4s4HJIH18UHKvhoGBoTQVHg7+r7D/S2/+ylXFVfhe3aKys43G10t4EZTjIZY1DA49xBFWeaD7SuJkA9o+2uVApSlBD1bVorWJppd2xSg8iPIxLMEUKiAsxLMBwKxVz8JVhHdiZzOsfQkiy1neL51cM4wU/sqCT7sc1bfCdtOnSqWVcyWvLSRxAfjMXLO4ZUA9pKnt2rDajrSrFBBcFwtmrBTZTW0k8kyHZ14zcBeo4UOx6QZ0LNuI3YoPWbHVYpoVuFbETKWy4aPAGd28PgrjB74xiudlqEU674pEkTJG6N1dcjuMrkZrKaPZmfSYEj2OVZZNu9OnIqXG/p7lAXYwXAIULyPKBxXDxBp93cRyNHaCN5H/vlExxCVSWURyKhw3lHyjFQqnBPChs4p1YblYFckZBBGQSGGR7iCP0UilV1VlIZWAYEEEEHkEEcEYrzrT/DV/ElogiKmOQF3E27Ia4dp8jqAAGNh2Ri3IO3C57NH8P3S2ckREjNH0IVQOyHClZLgDqFVkXqO68MoZEAVhxQegpMrFgCCVO1gCCVOAcN7jgg/pFc6zHgjRprYXHWTa8jRPkSNIDiBEIyzM24FDnJPrcMw5rT0ClKUClKUClKUClKUClKUClKUFPrn5bTv9S//AA7qriqfXPy2nf6l/wDh3VXFArPeLdGe6NmqqpCzs7F4kmRV6EqgsjEBhuZR7+RWhpQea2umapCUREkUIJPJHsWJpTJO0/T84SONw0WzcjlfLxkPmZZQX5AWVbvoiSUKI5GWbJSAwsWkkLGMN6QPOxGe4xtA31KDyufTdUhgght47lXjQoSJsrgtKHKgtsBBKnLBiQV27duDo9M0i4S+DuJjEi3cMbvK74RjA8e8ltzAkS4LZPlA9i42NKDya28KXSBjPbGYyjZk9W4EG8NLLKY5ZWV33TMg49be2cZ3+p2cQWONRuwFUec5fgAec+1vfXdSgUpSg87+EGxSR7xukryrFpQTMImfm+nBVFypOe2Ay/WO9Z3UrS2MFtFNBHbejIpuJ5rJ5Ee4yoCS9Hgq5+UIdlJ3R8d60nwhuqi/LYCiLSSckgY9On7na+P1G+o1krrTrK7jslQxxzukktzNLcNAkjLzcxRyEP1ZFcyEOA4ULIQxY7gF1p1oYbdBEoSV4rZHKF7dnJ1DY4d49zoSCwJ8xGTyfbMTxLeW0hgGA3XZelLM05QjoCOJZpiruJleSQEBmHYKdjgcdJ1JrWCKSPaSLeGNTteZcPfGPcqxBWkADZG0DPGAM4q2tvhERMCYbt0jojojQB0QxrKRFO2/ckjldo3MdjEDgigi3nja5VrlQ0ZCShCwSLpwJvkXMjPIoDHbGMS9PliVLDFR5PHd409vArRq8zRRuDD+RZuluIBk3vwz4LIqnggnBzoZfHEYuHtBE7XGSFRZLYl8ZJJw/wAkMLuG/bkEY54HRaeOvX6sEilZZVIBjJjgSRE6ko3d9z4wufUYjtyFZL4gvJpIVWdEk6s2+IQuTCEiuNqTeYBy2xCAcfnDIxW00e9M9vBMwAaSKOQgdgWQMQPtrr0TVvSozKI3RdzqN5jJYKxUsNhIAyD9lWFApSlApWL1fxZcWsk8r7Wto3dQqKHV9sRYR9RSWS4MgIwyhce3JBru0/xjM86B4Wji6UhZRHdvL1VlVFKJ01cxlW7lV9vHHIa6lYXTvFV6Ee5kRngUXGcxxxruWXZAImDMxyRyWGAMnjGK+N8IkomuYugpNukjyDr4VelzL0m6eXJBXG4LzwdtBu6VU+G9RlnjleUKCtxcRrtLfk0kZUzkDzYH/wBfoFtQKUpQKUpQYGbWLoXb5eQRC/W3V2Nr6NGu2MmN129UO6s6Kc+s6gkA4PTL8I8/SlfbEjDLKrAMxAEpaIqsnDjpglmKdyAhIwd+IB5s+YMwbBC4HA+3kZ59/wBAr41pGc5RTk7jlV5b84/T9NBhr7xtOZoCstvFD1nV4m3tM0a2rShsg+oxI9Vc+pjduK1xTx7dMsgXoFoxcSMxVgHSKCGYBVWQ7S3VIyWOAMkA5Wt76Mmc7VzxztGeOV+yvkdrGowqKBzwFAHPftQYj4y3f4KgnEitcSTdPcsSNhTM6nCl0GVQE8n+zyByRK8MareyS2RnkG24tZpul0UjKsHiIJYM+4ASbRgjjuCTxrxCuMYGMk4wMZPc1y2j3duKD7SlKBSlKBSlKDB+OJSjXjhthVNJbeNnlxfTkt5iq8D3sB9NZTWdMN7BEIJnuLy8Uz3ES+iS9KLaQfKSgDJIyR4ZsHByPIuzUePbgRm9chWCppDYZGlU4v5+GReXH0CsX4r0WR4ba4aWEJdmSZUWG7jEUbJuWZI0lPn80W4KGbzDAcJgBuPCNos3RWXz/i4kOeCZFvHdWO0nncAe5H1itNN4YtWkaYoQ7P1GKyTIGbCA7grAEERx5BGG2LkHArO+AsZgwFA9EOAgAQD0mTAQDOFHs5PGK29BSN4Ns9xfYwYlyCs1yuwu+9zDtYdIlsk7MZ3N+cc8h4Qs/L8lwrFwN8u3J2ZBXOCpMUbbSMEqDjPNXNKDosrJIUEcYwgLEDLHksWPJye5Nd9KUClK8+8Ya+11ZxNGt3bCRopUlWe2hJjOC3Czo7go2duRzgntQWOoatZLeSI9rG0m+GB5PxYyN1lVVwhPUddrhTx2DdwKk2Gr6UgheNUjXYxRxbyxqkbnJYuUAjSRkOCSA5XjJFUfg2ZLeFJZI7mV5Whje4kktLjbIxWIHeJXkAJdeDuK5x2FXjeAbcm3O5swRRwgmO2diseTGQXQ7GBYnyYzxntQd6a/p+wQ4xHJvUxm2uFAViN5lQoNiMZBy4Abf3Oaix6ho6sqKkIMkAbi3bHorruJchcLGQcncQOea+J8HsQEY6r4Rt+FjtUAPk/I7EBgzs56e3duYnJOa5WfwfwoxZpZZM25s8N0lAg27Qo2KDkAd6C50ae3dXeBdoZyXHSeF+qQCTIjhWDEbTyOQQexFWFVmgaDHZxmJCDli5IjgiycBfViVV7KPZmrOgUpSgUpSgUpSgUpSgUpSgUpSgUpSgUpSgwXjkDde59XZpIPnaMbfT58guvmUYz2591ZPUVvLaJbi1R41uVxA63Sl0Rm6i9QThg0RDbvOYwgznDv5tT4/RW9OVs7THpIOEikODfz5wkvkY/4uPfWR1i8lgSNvR2uIAjQWi3dpBcQNGHXO1UlTY5AUKOmWYAAYAIUNz4FfLQn2G0J7ueDcyEcv5j9bc+/nNbWsT4DxmDAwvohwMIuF9JkwMJ5V49i8D2cYrbUClKUFIHnunmCTGCOKQxeRI2kZgqsWZpAyhfPjAXPlzu5wOf4FuPns/7Kx/l1y0GMhrzIIzcuRkEZHTj5Ge471bUFOdFuPns/7Kx/l1nNLs/xeylkEhiays1WWIbnt5EXduwMsVYlOQGHlO7C5NbuspD4ZsnvrvdbW7fJWz8wQnzM9wWbkdzgZPtwKDpv0Zlnn6bRRy3On7VdQjOVuIQ07L3QsCqYYBsRDI7Vsay9j4es4tRcx28CFbeJ12wxKVcySgsuBwcADI91aigUpSgUpSgUpSgUpSgUpSgUpSgUpSgUpSgUpSgUpSg86+ELUIo3u0aeKF2i0sqZGxjbfTln2qVdgvc7TWLufG1siQo81tdR2aGKKJZbiAFlXbBNGVQlpAqFSzOi+c7VG4M/qvwhQM9iyKAzNNaKFYxhSTdRYDF1dQPrVvqNeda5qyiOC0u1k2WqOp9EME00sqYAl3XKqsgIDSFUDMH2s2CBgNd8Ht9FK6dOSN9tqQem+8Lm5kK5ySwyORu5x3rd1Q+BVIsLcEbSA4K5Q7T1GyuUAU47eUAccADAq5u7pIo3lc7URWdmOcKqglifqANB20qLp+pxTqzRkkK2xgUdGVsA4ZXAIOGU9uxFQZfF1knV3zBBEJC7OromI3Ecm1mAD7XIXyk8kDuaCfZ36ymUKD8nIYjnHrAKTj6PMKk1i/C3jjTpJLtEuYyzTSzKMsC0axIWZcgZwFY/Up91ajTdWiuFZomJCtsOUkQhtqsAQ4B9VlPbsRQTKorgzQXUsywSTJLFCg6bWwKtG0pbeJXTv1BjGex7e2db65BJM0CvmVd2RtkA8hUPhiNrEFlBwTjNT6Cl0tZZLmW4eJ4V6UcIWRoGZiHdmb5JnAHmA5Oe9XVcJ5Nqs3uBP2DNUWn3OozRRTA2oEiJJjbOcblDYznnvQWGq6v0DEoikleUsqrH0QfKpZiTKyLjA99Rvw7P8xuf19O/n1GudN1B5IZS9qDEXIGyfncpU583HepW3UfzrX9Sf+Kg+fh2f5jc/r6d/PqBrHiq5iRWWyn3bgAjGxYycE9OPZMWDcZyFbAU5GMkXGhX7zwh3Chw80Z2525jlePK55wdmf01YUHCJyVBIKkgHB25B9x2kjI+gkVzpSgUpSgUpSgUpSgUpSgUpSgUpSgUpSgh6rpUV1E0My7o2Kkjcy8qwdTlSDwyg/orF3PwZ6Y930GgJiMDyletcDLmVcnIbPsHtxxXoFVWoaRI8yzxTdJxGYj8mkgKlg3txg5FBM07To7eJIYhtjQYUZZsDOe7ZJ71RfCBGr2qRtHJKjzRI8UTFJJUJO5FIZO/+IcA1O/Bt787H3aP99ZzxBaT29xa3VxcoLaOaISM6rErZ37d3m2IFODuIyc4BAzuCsXRbUZI0rVgWOTi8fk4Ayfxvk4AH6BXD4vWXB/BGq8EkfjbcEsHJH41wd4DfWAe9bT496V8/s/vdt/FT496V8/s/vdt/FQY6bRbVxhtK1ZgM8NeORyCp73fuJH1E0TRLRc40nVhnk4vHGTgAZ/GueAB+gVsfj3pXz+z+9238VPj3pXz+z+9238VBjIdLt4prWSLT9Qt39JhHVnuWeIB5VEgdfSJM7+3qnkj669QFY/X/E9jdJDBBewNK9za7RDcW0koxOhJRfNnABPKmrgaHN89uf1bD+TQWN8fk5P8Df8A5NRPDf8AQ7T/ACIf9taqNf8ADE8sEiemTnjOWFmNmOd6bYgd47jBXnHIq48ONm0tP8iH/bWgsaV8zX00FL4YkAgOSBm4vAMkDJ9Lm4FXOa84utGeZC6QGVt17GuRHJEWN5OdrhirwHO35SNs4J9qrX3WU1FJ2ZzcdF7lFKws674TKvTWJxL5SIwwO1EJ5y2dpoPRs0LCvNdYtNYKQiMXPVEaIWWZfVKuDu8wQSrlMkqxJ5BUDns1/SL17qNUjuTbRzQlvxiRw0UbROrqTIOcqfZvyCS53YUPRs19rDWGnX7PCJDciPqxmbM5G6QR3HWaMq25YC3o2FUgceqPNnc0ClKUClKUClKUClKUClKUClKUClKUCo2owF42UbN2MjqR9RMj85crn7RXDVtTW2j6rKzDciBUClmZ3CIBuIHrMO5FRU8TW+xmlboFH6brOURlcruUE5KnK+YEEjGfccBmrLxFbxw28l1DCWnSCVTFboiKkjBXzvZiRHkMx48rDA4NStO8SafLhmt1iiO/EsiW4Qsm3cCQTt9cd/aCPZzIuDoziO3eS3PSR7VUMwyqyDoyR+tnnGznnPHepELadH6TexFGMCOJDG5fZsRd4VM7VYrGgOACdi5JxQUt/wCJ7dXRIrINuuRbKxS32SkECTpnPl4YEFsA4b3c90viixUW7G0GJ13KAtoZN3nyixA73IKEZUEcjnGcSLex0pHnuGlRnSbruXm/Iyu4wAoO1CWUL2yxQA5xXTPa6KZLePKMZQuwJPJtKKks6SSBXwQFEhDHONwxwaBbeLrEPbgQIHkbAKG0fb8oI1ZSjHf5jnC5ICsSBitnWRkn0iFYJhIrbpAEK3EryTSGRE+UJfM+1+n65bbgY9la6g6L6MNHIpzgowOGZTggjhlwQfpBBFfjW58SXkmwPczsEUKoM0pCqOyrzwK/Ztz6j/4T/wCq/EJoLaw8XX9uSYrqdM4J2zSAHHbcM4Pc9/fWln+G/WmjEfpAUjOXWKESMDnucYGM/wBkA8CsHSg/WvwTyM+k2cjszPIskjM7M7M7SuWYliTknn9Na6vPPgsv7ldJsQltvURnDdaJc/KN7DyKu9a1q/RFZLVhJvGxRNA3VbB+TYHsCMnORt257AghqKVwiYlQSNpIBIyDg+0ZHeudApSlApSlApSlApSlApSlAqNNqcKOsbyxrI2NqM6B2ycDapOTk8VJrEeKtAuZrm4KJIUlggjUr6D0t6vKT1+qeqqjepzEM4zjkCg29cFlU5wRwSDyOCO4PurAyaXqJupHaOf0Us5eOO7IeQbnEXSdpht9ZWwBCAFKndtXdZ6Not1G90XVisqy7B1QRGSFBDjOJGc4O8jI2sOARQaWz1KGbd0pI5NuM7HR8Z7Z2k47H7Kk1hrXwXMkNmd8xlxaxSgSQw9OBRmVFaAIWG7A9ZicDB75r59D1XE2TO7GQkBZgqMcy7W/pCMEwyDymLGE8jYNBudd0xriLpq4RhJFKGZC67o5FkAZQykglccMO9U934PkkDSNOPSXZiziH5LpmFodiRFyRhTkEsx3Fv7J21RXOmaqJnkVJypW4UgXSjLujCEpul2MiN7enE6jbw5yR2XugakYiVabqNP5gJ2ZukINsZT5aMKBIWJ8wycEqwAFBOu/DdtGi2rXSIxiuIVDlA5Wa4WUHBYE42BeO/fjtXdb+AEWKeMyuS8RgRg90AsexlQSoZSsuN5OMKn5qrk5jeIPDN3M906sTutreMri2xcbTN14tzgmJir4DDABcHnHELUrK/jlnmdpltgYztWXbug3QfIoRKdkgAcZCLnLfKHdkBanwY0aSbbrZtUqjbCuyIzGaRZWDhmyTjcrIQB3zkmLH8H+yJIHuQYS0rNmP5R5pbeW3O12c4GyQHBDElTzg4FNc6XqU9oyRpcMk6IV33C5WMS3OUk6j7iWjeH3hgOcYAqWNA1CSbc8UgjSeCVQbkyAOkjgupabzDa4bG2IYUrtJC5C1HgJxyJwHkZDMTFLJvVJEdNhlld0bybSSzd+AMLjY1ifDWiXq3MTz9cQpDgq90ZAbv5MSSkKx3I3mwDwMMdqlgK21B13PqP/AIT/AOq/ERH/AHiv3DXDoL+aPsFB+IMf94pj/vFft/oL+aPsFOgv5o+wUGS+CL+prD/Lb/cethXwDHAr7QKUpQKUpQKUpQKUpQKUpQKUpQKUpQKUpQKUpQKUpQKUpQKUpQKUpQKUpQKUpQKUpQKUpQKUpQf/2Q=="/>
          <p:cNvSpPr>
            <a:spLocks noChangeAspect="1" noChangeArrowheads="1"/>
          </p:cNvSpPr>
          <p:nvPr/>
        </p:nvSpPr>
        <p:spPr bwMode="auto">
          <a:xfrm>
            <a:off x="1190625"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pic>
        <p:nvPicPr>
          <p:cNvPr id="12" name="Picture 5" descr="http://www.equilibar.com/images/integrated-lab-solutio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9301" y="1828800"/>
            <a:ext cx="2070847"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692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80/20 Business Process</a:t>
            </a:r>
          </a:p>
        </p:txBody>
      </p:sp>
      <p:sp>
        <p:nvSpPr>
          <p:cNvPr id="3" name="Content Placeholder 2"/>
          <p:cNvSpPr>
            <a:spLocks noGrp="1"/>
          </p:cNvSpPr>
          <p:nvPr>
            <p:ph idx="1"/>
          </p:nvPr>
        </p:nvSpPr>
        <p:spPr>
          <a:xfrm>
            <a:off x="457200" y="1385523"/>
            <a:ext cx="4431323" cy="4970827"/>
          </a:xfrm>
        </p:spPr>
        <p:txBody>
          <a:bodyPr>
            <a:normAutofit/>
          </a:bodyPr>
          <a:lstStyle/>
          <a:p>
            <a:r>
              <a:rPr lang="en-US" dirty="0"/>
              <a:t>Where did 80/20 come from?</a:t>
            </a:r>
          </a:p>
          <a:p>
            <a:pPr marL="457200" indent="-457200">
              <a:buFont typeface="Arial" panose="020B0604020202020204" pitchFamily="34" charset="0"/>
              <a:buChar char="•"/>
            </a:pPr>
            <a:r>
              <a:rPr lang="en-US" sz="2200" dirty="0"/>
              <a:t>The 80/20 principle originated from Vilfredo Pareto, an Italian economist, who in the late 1800s studied the distribution of wealth in various countries. He consistently found that 80% of the wealth was owned by 20% of the population in these countries. </a:t>
            </a:r>
          </a:p>
        </p:txBody>
      </p:sp>
      <p:pic>
        <p:nvPicPr>
          <p:cNvPr id="1028" name="Picture 4" descr="Image result for vilfredo pareto 8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819" y="2820862"/>
            <a:ext cx="196215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vilfredo pareto 80/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5069" y="1385523"/>
            <a:ext cx="142875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5525069" y="4938347"/>
            <a:ext cx="2025629" cy="1722582"/>
          </a:xfrm>
          <a:prstGeom prst="rect">
            <a:avLst/>
          </a:prstGeom>
        </p:spPr>
      </p:pic>
      <p:sp>
        <p:nvSpPr>
          <p:cNvPr id="5" name="TextBox 4"/>
          <p:cNvSpPr txBox="1"/>
          <p:nvPr/>
        </p:nvSpPr>
        <p:spPr>
          <a:xfrm>
            <a:off x="5525069" y="3373538"/>
            <a:ext cx="1209839" cy="584775"/>
          </a:xfrm>
          <a:prstGeom prst="rect">
            <a:avLst/>
          </a:prstGeom>
          <a:noFill/>
        </p:spPr>
        <p:txBody>
          <a:bodyPr wrap="square" rtlCol="0">
            <a:spAutoFit/>
          </a:bodyPr>
          <a:lstStyle/>
          <a:p>
            <a:pPr algn="ctr"/>
            <a:r>
              <a:rPr lang="en-US" sz="1600" dirty="0"/>
              <a:t>Vilfredo Pareto</a:t>
            </a:r>
          </a:p>
        </p:txBody>
      </p:sp>
      <p:sp>
        <p:nvSpPr>
          <p:cNvPr id="9" name="TextBox 8"/>
          <p:cNvSpPr txBox="1"/>
          <p:nvPr/>
        </p:nvSpPr>
        <p:spPr>
          <a:xfrm>
            <a:off x="7323667" y="2141343"/>
            <a:ext cx="1209839" cy="584775"/>
          </a:xfrm>
          <a:prstGeom prst="rect">
            <a:avLst/>
          </a:prstGeom>
          <a:noFill/>
        </p:spPr>
        <p:txBody>
          <a:bodyPr wrap="square" rtlCol="0">
            <a:spAutoFit/>
          </a:bodyPr>
          <a:lstStyle/>
          <a:p>
            <a:pPr algn="ctr"/>
            <a:r>
              <a:rPr lang="en-US" sz="1600" dirty="0"/>
              <a:t>The Pareto Principle</a:t>
            </a:r>
          </a:p>
        </p:txBody>
      </p:sp>
    </p:spTree>
    <p:extLst>
      <p:ext uri="{BB962C8B-B14F-4D97-AF65-F5344CB8AC3E}">
        <p14:creationId xmlns:p14="http://schemas.microsoft.com/office/powerpoint/2010/main" val="3989682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Filtration skids – filter integrity check</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611" y="1794511"/>
            <a:ext cx="5911783" cy="4206239"/>
          </a:xfrm>
          <a:prstGeom prst="rect">
            <a:avLst/>
          </a:prstGeom>
        </p:spPr>
      </p:pic>
    </p:spTree>
    <p:extLst>
      <p:ext uri="{BB962C8B-B14F-4D97-AF65-F5344CB8AC3E}">
        <p14:creationId xmlns:p14="http://schemas.microsoft.com/office/powerpoint/2010/main" val="241701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Learn More</a:t>
            </a:r>
          </a:p>
        </p:txBody>
      </p:sp>
      <p:sp>
        <p:nvSpPr>
          <p:cNvPr id="3" name="Content Placeholder 2"/>
          <p:cNvSpPr>
            <a:spLocks noGrp="1"/>
          </p:cNvSpPr>
          <p:nvPr>
            <p:ph idx="1"/>
          </p:nvPr>
        </p:nvSpPr>
        <p:spPr/>
        <p:txBody>
          <a:bodyPr/>
          <a:lstStyle/>
          <a:p>
            <a:pPr marL="342900" indent="-342900">
              <a:buFont typeface="Wingdings" panose="05000000000000000000" pitchFamily="2" charset="2"/>
              <a:buChar char="§"/>
            </a:pPr>
            <a:r>
              <a:rPr lang="en-US" dirty="0"/>
              <a:t>SLA 5810,20,40 and SLAMF10,20 Data Sheet and Manual</a:t>
            </a:r>
          </a:p>
          <a:p>
            <a:pPr marL="342900" indent="-342900">
              <a:buFont typeface="Wingdings" panose="05000000000000000000" pitchFamily="2" charset="2"/>
              <a:buChar char="§"/>
            </a:pPr>
            <a:r>
              <a:rPr lang="en-US" dirty="0"/>
              <a:t>Release packages on MTB.</a:t>
            </a:r>
          </a:p>
          <a:p>
            <a:pPr marL="342900" indent="-342900">
              <a:buFont typeface="Wingdings" panose="05000000000000000000" pitchFamily="2" charset="2"/>
              <a:buChar char="§"/>
            </a:pPr>
            <a:r>
              <a:rPr lang="en-US" dirty="0"/>
              <a:t>Blog post by Howard Kramer on the basics of Electronic Pressure Control </a:t>
            </a:r>
            <a:r>
              <a:rPr lang="en-US" dirty="0">
                <a:hlinkClick r:id="rId3"/>
              </a:rPr>
              <a:t>Link</a:t>
            </a:r>
            <a:endParaRPr lang="en-US" dirty="0"/>
          </a:p>
        </p:txBody>
      </p:sp>
    </p:spTree>
    <p:extLst>
      <p:ext uri="{BB962C8B-B14F-4D97-AF65-F5344CB8AC3E}">
        <p14:creationId xmlns:p14="http://schemas.microsoft.com/office/powerpoint/2010/main" val="774398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Pressure Controllers?</a:t>
            </a:r>
          </a:p>
        </p:txBody>
      </p:sp>
      <p:sp>
        <p:nvSpPr>
          <p:cNvPr id="3" name="Content Placeholder 2"/>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dirty="0"/>
              <a:t>In most applications where you are utilizing Thermal Mass flow controllers, there is pressure control in the process.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many cases for industrial applications – this is still mechanical pressure control.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For every 10-15 TMF Controllers, there should be the opportunity to sell one Pressure Controller.  Currently we see about 1 PC for every 100 MFCs.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Why? </a:t>
            </a:r>
            <a:r>
              <a:rPr lang="en-US" sz="1350" dirty="0"/>
              <a:t>(send in your thoughts now via the webinar chat function)</a:t>
            </a:r>
            <a:endParaRPr lang="en-US" dirty="0"/>
          </a:p>
        </p:txBody>
      </p:sp>
    </p:spTree>
    <p:extLst>
      <p:ext uri="{BB962C8B-B14F-4D97-AF65-F5344CB8AC3E}">
        <p14:creationId xmlns:p14="http://schemas.microsoft.com/office/powerpoint/2010/main" val="3176976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to Action</a:t>
            </a:r>
          </a:p>
        </p:txBody>
      </p:sp>
      <p:sp>
        <p:nvSpPr>
          <p:cNvPr id="3" name="Content Placeholder 2"/>
          <p:cNvSpPr>
            <a:spLocks noGrp="1"/>
          </p:cNvSpPr>
          <p:nvPr>
            <p:ph idx="1"/>
          </p:nvPr>
        </p:nvSpPr>
        <p:spPr/>
        <p:txBody>
          <a:bodyPr/>
          <a:lstStyle/>
          <a:p>
            <a:pPr marL="342900" indent="-342900">
              <a:spcAft>
                <a:spcPts val="900"/>
              </a:spcAft>
              <a:buFont typeface="Arial" panose="020B0604020202020204" pitchFamily="34" charset="0"/>
              <a:buChar char="•"/>
            </a:pPr>
            <a:r>
              <a:rPr lang="en-US" dirty="0"/>
              <a:t>Inquire with customers where they use pressure control</a:t>
            </a:r>
          </a:p>
          <a:p>
            <a:pPr marL="685800" lvl="1" indent="-342900">
              <a:spcAft>
                <a:spcPts val="900"/>
              </a:spcAft>
              <a:buFont typeface="Arial" panose="020B0604020202020204" pitchFamily="34" charset="0"/>
              <a:buChar char="•"/>
            </a:pPr>
            <a:r>
              <a:rPr lang="en-US" dirty="0"/>
              <a:t>For the next three months, when you talk with customers about MFCs, ask where they control pressure in their process.</a:t>
            </a:r>
          </a:p>
          <a:p>
            <a:pPr marL="685800" lvl="1" indent="-342900">
              <a:spcAft>
                <a:spcPts val="900"/>
              </a:spcAft>
              <a:buFont typeface="Arial" panose="020B0604020202020204" pitchFamily="34" charset="0"/>
              <a:buChar char="•"/>
            </a:pPr>
            <a:r>
              <a:rPr lang="en-US" dirty="0"/>
              <a:t>Talk about some of the benefits (</a:t>
            </a:r>
            <a:r>
              <a:rPr lang="en-US" dirty="0" err="1"/>
              <a:t>setpoint</a:t>
            </a:r>
            <a:r>
              <a:rPr lang="en-US" dirty="0"/>
              <a:t>, droop elimination, etc.)</a:t>
            </a:r>
          </a:p>
          <a:p>
            <a:pPr marL="685800" lvl="1" indent="-342900">
              <a:spcAft>
                <a:spcPts val="900"/>
              </a:spcAft>
              <a:buFont typeface="Arial" panose="020B0604020202020204" pitchFamily="34" charset="0"/>
              <a:buChar char="•"/>
            </a:pPr>
            <a:r>
              <a:rPr lang="en-US" dirty="0"/>
              <a:t>Feedback – expect to hear from me in 3 months asking for feedback!  </a:t>
            </a:r>
          </a:p>
          <a:p>
            <a:pPr>
              <a:spcAft>
                <a:spcPts val="900"/>
              </a:spcAft>
            </a:pPr>
            <a:endParaRPr lang="en-US" dirty="0"/>
          </a:p>
        </p:txBody>
      </p:sp>
    </p:spTree>
    <p:extLst>
      <p:ext uri="{BB962C8B-B14F-4D97-AF65-F5344CB8AC3E}">
        <p14:creationId xmlns:p14="http://schemas.microsoft.com/office/powerpoint/2010/main" val="980183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endParaRPr lang="en-US" sz="3600" dirty="0"/>
          </a:p>
          <a:p>
            <a:endParaRPr lang="en-US" sz="3600" dirty="0"/>
          </a:p>
          <a:p>
            <a:endParaRPr lang="en-US" sz="3600" dirty="0"/>
          </a:p>
          <a:p>
            <a:pPr algn="ctr"/>
            <a:r>
              <a:rPr lang="en-US" sz="3600" dirty="0"/>
              <a:t>Questions?</a:t>
            </a:r>
          </a:p>
          <a:p>
            <a:endParaRPr lang="en-US" sz="3600" dirty="0"/>
          </a:p>
          <a:p>
            <a:endParaRPr lang="en-US" sz="3600" dirty="0"/>
          </a:p>
          <a:p>
            <a:endParaRPr lang="en-US" sz="3600" dirty="0"/>
          </a:p>
        </p:txBody>
      </p:sp>
    </p:spTree>
    <p:extLst>
      <p:ext uri="{BB962C8B-B14F-4D97-AF65-F5344CB8AC3E}">
        <p14:creationId xmlns:p14="http://schemas.microsoft.com/office/powerpoint/2010/main" val="4258955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80/20 Business Management Excellence</a:t>
            </a:r>
          </a:p>
        </p:txBody>
      </p:sp>
      <p:sp>
        <p:nvSpPr>
          <p:cNvPr id="4" name="Content Placeholder 2"/>
          <p:cNvSpPr txBox="1">
            <a:spLocks/>
          </p:cNvSpPr>
          <p:nvPr/>
        </p:nvSpPr>
        <p:spPr>
          <a:xfrm>
            <a:off x="4724400" y="2026857"/>
            <a:ext cx="4419600" cy="4126409"/>
          </a:xfrm>
          <a:prstGeom prst="rect">
            <a:avLst/>
          </a:prstGeom>
        </p:spPr>
        <p:txBody>
          <a:bodyPr vert="horz" lIns="91440" tIns="45720" rIns="91440" bIns="45720" rtlCol="0">
            <a:normAutofit/>
          </a:bodyPr>
          <a:lstStyle>
            <a:lvl1pPr marL="0" indent="0" algn="l" defTabSz="457200" rtl="0" eaLnBrk="1" latinLnBrk="0" hangingPunct="1">
              <a:lnSpc>
                <a:spcPct val="90000"/>
              </a:lnSpc>
              <a:spcBef>
                <a:spcPts val="1000"/>
              </a:spcBef>
              <a:buClr>
                <a:schemeClr val="tx2"/>
              </a:buClr>
              <a:buFontTx/>
              <a:buNone/>
              <a:defRPr sz="2800" kern="1200">
                <a:solidFill>
                  <a:schemeClr val="tx1"/>
                </a:solidFill>
                <a:latin typeface="+mn-lt"/>
                <a:ea typeface="+mn-ea"/>
                <a:cs typeface="+mn-cs"/>
              </a:defRPr>
            </a:lvl1pPr>
            <a:lvl2pPr marL="457200" indent="-228600" algn="l" defTabSz="457200" rtl="0" eaLnBrk="1" latinLnBrk="0" hangingPunct="1">
              <a:spcBef>
                <a:spcPct val="20000"/>
              </a:spcBef>
              <a:buClr>
                <a:schemeClr val="tx2"/>
              </a:buClr>
              <a:buSzPct val="100000"/>
              <a:buFont typeface="Arial"/>
              <a:buChar char="•"/>
              <a:defRPr sz="2400" kern="1200">
                <a:solidFill>
                  <a:schemeClr val="tx1"/>
                </a:solidFill>
                <a:latin typeface="+mn-lt"/>
                <a:ea typeface="+mn-ea"/>
                <a:cs typeface="+mn-cs"/>
              </a:defRPr>
            </a:lvl2pPr>
            <a:lvl3pPr marL="685800" indent="-182880" algn="l" defTabSz="457200" rtl="0" eaLnBrk="1" latinLnBrk="0" hangingPunct="1">
              <a:spcBef>
                <a:spcPct val="20000"/>
              </a:spcBef>
              <a:buClr>
                <a:schemeClr val="tx2"/>
              </a:buClr>
              <a:buSzPct val="90000"/>
              <a:buFont typeface="Wingdings" charset="2"/>
              <a:buChar char="§"/>
              <a:defRPr sz="2000" kern="1200">
                <a:solidFill>
                  <a:schemeClr val="tx1"/>
                </a:solidFill>
                <a:latin typeface="+mn-lt"/>
                <a:ea typeface="+mn-ea"/>
                <a:cs typeface="+mn-cs"/>
              </a:defRPr>
            </a:lvl3pPr>
            <a:lvl4pPr marL="914400" indent="-182880" algn="l" defTabSz="457200" rtl="0" eaLnBrk="1" latinLnBrk="0" hangingPunct="1">
              <a:spcBef>
                <a:spcPct val="20000"/>
              </a:spcBef>
              <a:buClr>
                <a:schemeClr val="tx2"/>
              </a:buClr>
              <a:buSzPct val="100000"/>
              <a:buFont typeface="Arial"/>
              <a:buChar char="•"/>
              <a:defRPr sz="1600" kern="1200">
                <a:solidFill>
                  <a:schemeClr val="tx1"/>
                </a:solidFill>
                <a:latin typeface="+mn-lt"/>
                <a:ea typeface="+mn-ea"/>
                <a:cs typeface="+mn-cs"/>
              </a:defRPr>
            </a:lvl4pPr>
            <a:lvl5pPr marL="1143000" indent="-155448" algn="l" defTabSz="457200" rtl="0" eaLnBrk="1" latinLnBrk="0" hangingPunct="1">
              <a:spcBef>
                <a:spcPct val="20000"/>
              </a:spcBef>
              <a:buClr>
                <a:schemeClr val="tx2"/>
              </a:buClr>
              <a:buSzPct val="90000"/>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latin typeface="Arial Black" panose="020B0A04020102020204" pitchFamily="34" charset="0"/>
              </a:rPr>
              <a:t>Key Principles</a:t>
            </a:r>
          </a:p>
          <a:p>
            <a:pPr marL="285750" indent="-285750">
              <a:buFont typeface="Arial" panose="020B0604020202020204" pitchFamily="34" charset="0"/>
              <a:buChar char="•"/>
            </a:pPr>
            <a:r>
              <a:rPr lang="en-US" sz="1800" b="1" dirty="0">
                <a:solidFill>
                  <a:srgbClr val="00B0F0"/>
                </a:solidFill>
                <a:latin typeface="Arial Black" panose="020B0A04020102020204" pitchFamily="34" charset="0"/>
              </a:rPr>
              <a:t>COMPLEXITY</a:t>
            </a:r>
            <a:r>
              <a:rPr lang="en-US" sz="1800" b="1" dirty="0"/>
              <a:t> is the root cause of poor execution and excess cost</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b="1" dirty="0"/>
              <a:t>All business is </a:t>
            </a:r>
            <a:r>
              <a:rPr lang="en-US" sz="1800" b="1" dirty="0">
                <a:solidFill>
                  <a:srgbClr val="00B0F0"/>
                </a:solidFill>
                <a:latin typeface="Arial Black" panose="020B0A04020102020204" pitchFamily="34" charset="0"/>
              </a:rPr>
              <a:t>NOT</a:t>
            </a:r>
            <a:r>
              <a:rPr lang="en-US" sz="1800" b="1" dirty="0">
                <a:latin typeface="Arial Black" panose="020B0A04020102020204" pitchFamily="34" charset="0"/>
              </a:rPr>
              <a:t> </a:t>
            </a:r>
            <a:r>
              <a:rPr lang="en-US" sz="1800" b="1" dirty="0"/>
              <a:t>good business</a:t>
            </a:r>
          </a:p>
          <a:p>
            <a:pPr marL="285750" indent="-285750">
              <a:buFont typeface="Arial" panose="020B0604020202020204" pitchFamily="34" charset="0"/>
              <a:buChar char="•"/>
            </a:pPr>
            <a:endParaRPr lang="en-US" sz="1800" b="1" dirty="0">
              <a:latin typeface="Arial Black" panose="020B0A04020102020204" pitchFamily="34" charset="0"/>
            </a:endParaRPr>
          </a:p>
          <a:p>
            <a:pPr marL="285750" indent="-285750">
              <a:buFont typeface="Arial" panose="020B0604020202020204" pitchFamily="34" charset="0"/>
              <a:buChar char="•"/>
            </a:pPr>
            <a:r>
              <a:rPr lang="en-US" sz="1800" b="1" dirty="0"/>
              <a:t>Treat the “80” </a:t>
            </a:r>
            <a:r>
              <a:rPr lang="en-US" sz="1800" b="1" dirty="0">
                <a:solidFill>
                  <a:srgbClr val="00B0F0"/>
                </a:solidFill>
                <a:latin typeface="Arial Black" panose="020B0A04020102020204" pitchFamily="34" charset="0"/>
              </a:rPr>
              <a:t>DIFFERENTLY</a:t>
            </a:r>
            <a:r>
              <a:rPr lang="en-US" sz="1800" b="1" dirty="0">
                <a:latin typeface="Arial Black" panose="020B0A04020102020204" pitchFamily="34" charset="0"/>
              </a:rPr>
              <a:t> </a:t>
            </a:r>
            <a:r>
              <a:rPr lang="en-US" sz="1800" b="1" dirty="0"/>
              <a:t>from the “20” </a:t>
            </a:r>
            <a:endParaRPr lang="en-US" sz="1800" b="1" dirty="0">
              <a:latin typeface="Arial Black" panose="020B0A04020102020204" pitchFamily="34" charset="0"/>
            </a:endParaRPr>
          </a:p>
        </p:txBody>
      </p:sp>
      <p:graphicFrame>
        <p:nvGraphicFramePr>
          <p:cNvPr id="5" name="Chart 4"/>
          <p:cNvGraphicFramePr/>
          <p:nvPr>
            <p:extLst>
              <p:ext uri="{D42A27DB-BD31-4B8C-83A1-F6EECF244321}">
                <p14:modId xmlns:p14="http://schemas.microsoft.com/office/powerpoint/2010/main" val="1601927660"/>
              </p:ext>
            </p:extLst>
          </p:nvPr>
        </p:nvGraphicFramePr>
        <p:xfrm>
          <a:off x="929196" y="2026857"/>
          <a:ext cx="4694808" cy="3129872"/>
        </p:xfrm>
        <a:graphic>
          <a:graphicData uri="http://schemas.openxmlformats.org/drawingml/2006/chart">
            <c:chart xmlns:c="http://schemas.openxmlformats.org/drawingml/2006/chart" xmlns:r="http://schemas.openxmlformats.org/officeDocument/2006/relationships" r:id="rId3"/>
          </a:graphicData>
        </a:graphic>
      </p:graphicFrame>
      <p:sp>
        <p:nvSpPr>
          <p:cNvPr id="6" name="Right Arrow 13"/>
          <p:cNvSpPr/>
          <p:nvPr/>
        </p:nvSpPr>
        <p:spPr>
          <a:xfrm>
            <a:off x="228600" y="2524993"/>
            <a:ext cx="2971800" cy="2133600"/>
          </a:xfrm>
          <a:prstGeom prst="rightArrow">
            <a:avLst>
              <a:gd name="adj1" fmla="val 50000"/>
              <a:gd name="adj2" fmla="val 6955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rIns="0" rtlCol="0" anchor="ctr"/>
          <a:lstStyle/>
          <a:p>
            <a:pPr algn="ctr"/>
            <a:r>
              <a:rPr lang="en-US" sz="2800" dirty="0">
                <a:latin typeface="Arial Black" panose="020B0A04020102020204" pitchFamily="34" charset="0"/>
              </a:rPr>
              <a:t>20% </a:t>
            </a:r>
            <a:br>
              <a:rPr lang="en-US" sz="2800" dirty="0">
                <a:latin typeface="Arial Black" panose="020B0A04020102020204" pitchFamily="34" charset="0"/>
              </a:rPr>
            </a:br>
            <a:r>
              <a:rPr lang="en-US" sz="1200" b="1" dirty="0"/>
              <a:t>OF THE ACTIVITY</a:t>
            </a:r>
          </a:p>
          <a:p>
            <a:pPr algn="ctr"/>
            <a:r>
              <a:rPr lang="en-US" sz="800" b="1" dirty="0"/>
              <a:t>(CUSTOMERS/PRODUCTS/TRANSACTIONS)</a:t>
            </a:r>
          </a:p>
        </p:txBody>
      </p:sp>
      <p:sp>
        <p:nvSpPr>
          <p:cNvPr id="7" name="TextBox 6"/>
          <p:cNvSpPr txBox="1"/>
          <p:nvPr/>
        </p:nvSpPr>
        <p:spPr>
          <a:xfrm>
            <a:off x="3276600" y="3041605"/>
            <a:ext cx="1524000" cy="892552"/>
          </a:xfrm>
          <a:prstGeom prst="rect">
            <a:avLst/>
          </a:prstGeom>
          <a:noFill/>
        </p:spPr>
        <p:txBody>
          <a:bodyPr wrap="square" rtlCol="0">
            <a:spAutoFit/>
          </a:bodyPr>
          <a:lstStyle/>
          <a:p>
            <a:r>
              <a:rPr lang="en-US" sz="1200" b="1" dirty="0">
                <a:solidFill>
                  <a:schemeClr val="bg1"/>
                </a:solidFill>
              </a:rPr>
              <a:t>DRIVES </a:t>
            </a:r>
            <a:r>
              <a:rPr lang="en-US" sz="2800" dirty="0">
                <a:solidFill>
                  <a:schemeClr val="lt1"/>
                </a:solidFill>
                <a:latin typeface="Arial Black" panose="020B0A04020102020204" pitchFamily="34" charset="0"/>
              </a:rPr>
              <a:t>80%</a:t>
            </a:r>
            <a:r>
              <a:rPr lang="en-US" sz="1200" b="1" dirty="0">
                <a:solidFill>
                  <a:schemeClr val="bg1"/>
                </a:solidFill>
              </a:rPr>
              <a:t> OF THE RESULTS</a:t>
            </a:r>
          </a:p>
        </p:txBody>
      </p:sp>
    </p:spTree>
    <p:extLst>
      <p:ext uri="{BB962C8B-B14F-4D97-AF65-F5344CB8AC3E}">
        <p14:creationId xmlns:p14="http://schemas.microsoft.com/office/powerpoint/2010/main" val="4004885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80/20 Business Process</a:t>
            </a:r>
          </a:p>
        </p:txBody>
      </p:sp>
      <p:sp>
        <p:nvSpPr>
          <p:cNvPr id="3" name="Content Placeholder 2"/>
          <p:cNvSpPr>
            <a:spLocks noGrp="1"/>
          </p:cNvSpPr>
          <p:nvPr>
            <p:ph sz="half" idx="1"/>
          </p:nvPr>
        </p:nvSpPr>
        <p:spPr>
          <a:xfrm>
            <a:off x="457200" y="1600200"/>
            <a:ext cx="3863788" cy="4525963"/>
          </a:xfrm>
        </p:spPr>
        <p:txBody>
          <a:bodyPr>
            <a:normAutofit/>
          </a:bodyPr>
          <a:lstStyle/>
          <a:p>
            <a:r>
              <a:rPr lang="en-US" dirty="0"/>
              <a:t>How does this apply to Brooks?</a:t>
            </a:r>
          </a:p>
          <a:p>
            <a:pPr marL="457200" indent="-457200">
              <a:buFont typeface="Arial" panose="020B0604020202020204" pitchFamily="34" charset="0"/>
              <a:buChar char="•"/>
            </a:pPr>
            <a:r>
              <a:rPr lang="en-US" sz="2200" dirty="0"/>
              <a:t>Complexity naturally creeps in as we add product lines, customers, suppliers…</a:t>
            </a:r>
          </a:p>
          <a:p>
            <a:pPr marL="457200" indent="-457200">
              <a:buFont typeface="Arial" panose="020B0604020202020204" pitchFamily="34" charset="0"/>
              <a:buChar char="•"/>
            </a:pPr>
            <a:r>
              <a:rPr lang="en-US" sz="2200" dirty="0"/>
              <a:t>The Brooks business model:  custom configurations +  accept orders for difficult, complex configurations our competitors avoided.</a:t>
            </a:r>
          </a:p>
        </p:txBody>
      </p:sp>
      <p:pic>
        <p:nvPicPr>
          <p:cNvPr id="5" name="Picture 4"/>
          <p:cNvPicPr>
            <a:picLocks noChangeAspect="1"/>
          </p:cNvPicPr>
          <p:nvPr/>
        </p:nvPicPr>
        <p:blipFill>
          <a:blip r:embed="rId3"/>
          <a:stretch>
            <a:fillRect/>
          </a:stretch>
        </p:blipFill>
        <p:spPr>
          <a:xfrm>
            <a:off x="4464420" y="2472248"/>
            <a:ext cx="4459188" cy="2283139"/>
          </a:xfrm>
          <a:prstGeom prst="rect">
            <a:avLst/>
          </a:prstGeom>
        </p:spPr>
      </p:pic>
    </p:spTree>
    <p:extLst>
      <p:ext uri="{BB962C8B-B14F-4D97-AF65-F5344CB8AC3E}">
        <p14:creationId xmlns:p14="http://schemas.microsoft.com/office/powerpoint/2010/main" val="974638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80/20 Business Process</a:t>
            </a:r>
          </a:p>
        </p:txBody>
      </p:sp>
      <p:sp>
        <p:nvSpPr>
          <p:cNvPr id="3" name="Content Placeholder 2"/>
          <p:cNvSpPr>
            <a:spLocks noGrp="1"/>
          </p:cNvSpPr>
          <p:nvPr>
            <p:ph sz="half" idx="1"/>
          </p:nvPr>
        </p:nvSpPr>
        <p:spPr>
          <a:xfrm>
            <a:off x="628650" y="1559859"/>
            <a:ext cx="3886200" cy="4751294"/>
          </a:xfrm>
        </p:spPr>
        <p:txBody>
          <a:bodyPr>
            <a:normAutofit/>
          </a:bodyPr>
          <a:lstStyle/>
          <a:p>
            <a:r>
              <a:rPr lang="en-US" dirty="0"/>
              <a:t>The Hidden Costs of Complexity</a:t>
            </a:r>
          </a:p>
          <a:p>
            <a:pPr marL="457200" indent="-457200">
              <a:buFont typeface="Arial" panose="020B0604020202020204" pitchFamily="34" charset="0"/>
              <a:buChar char="•"/>
            </a:pPr>
            <a:r>
              <a:rPr lang="en-US" sz="2400" dirty="0"/>
              <a:t>Complexities arise when there are too many options, configurations and/or products.</a:t>
            </a:r>
          </a:p>
          <a:p>
            <a:pPr marL="457200" indent="-457200">
              <a:buFont typeface="Arial" panose="020B0604020202020204" pitchFamily="34" charset="0"/>
              <a:buChar char="•"/>
            </a:pPr>
            <a:r>
              <a:rPr lang="en-US" sz="2400" dirty="0"/>
              <a:t>A business incurs hidden costs when its processes and functions grow complex.</a:t>
            </a:r>
          </a:p>
        </p:txBody>
      </p:sp>
      <p:graphicFrame>
        <p:nvGraphicFramePr>
          <p:cNvPr id="8" name="Content Placeholder 5"/>
          <p:cNvGraphicFramePr>
            <a:graphicFrameLocks noGrp="1"/>
          </p:cNvGraphicFramePr>
          <p:nvPr>
            <p:ph sz="half" idx="2"/>
            <p:extLst>
              <p:ext uri="{D42A27DB-BD31-4B8C-83A1-F6EECF244321}">
                <p14:modId xmlns:p14="http://schemas.microsoft.com/office/powerpoint/2010/main" val="2267472167"/>
              </p:ext>
            </p:extLst>
          </p:nvPr>
        </p:nvGraphicFramePr>
        <p:xfrm>
          <a:off x="4898092" y="1778234"/>
          <a:ext cx="38862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716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80/20 Business Process</a:t>
            </a:r>
          </a:p>
        </p:txBody>
      </p:sp>
      <p:sp>
        <p:nvSpPr>
          <p:cNvPr id="3" name="Content Placeholder 2"/>
          <p:cNvSpPr>
            <a:spLocks noGrp="1"/>
          </p:cNvSpPr>
          <p:nvPr>
            <p:ph sz="half" idx="1"/>
          </p:nvPr>
        </p:nvSpPr>
        <p:spPr>
          <a:xfrm>
            <a:off x="628650" y="1452282"/>
            <a:ext cx="4014741" cy="4912659"/>
          </a:xfrm>
        </p:spPr>
        <p:txBody>
          <a:bodyPr>
            <a:noAutofit/>
          </a:bodyPr>
          <a:lstStyle/>
          <a:p>
            <a:pPr marL="0" indent="0">
              <a:buNone/>
            </a:pPr>
            <a:r>
              <a:rPr lang="en-US" b="1" dirty="0"/>
              <a:t>Results of Complexity</a:t>
            </a:r>
          </a:p>
          <a:p>
            <a:pPr>
              <a:lnSpc>
                <a:spcPct val="100000"/>
              </a:lnSpc>
              <a:spcBef>
                <a:spcPts val="600"/>
              </a:spcBef>
            </a:pPr>
            <a:endParaRPr lang="en-US" sz="1200" b="1" dirty="0"/>
          </a:p>
          <a:p>
            <a:r>
              <a:rPr lang="en-US" sz="2400" dirty="0"/>
              <a:t>Too Many Options Affects:</a:t>
            </a:r>
          </a:p>
          <a:p>
            <a:pPr marL="342900" indent="-342900">
              <a:buFont typeface="Arial" panose="020B0604020202020204" pitchFamily="34" charset="0"/>
              <a:buChar char="•"/>
            </a:pPr>
            <a:r>
              <a:rPr lang="en-US" sz="2200" b="1" dirty="0"/>
              <a:t>Scheduling</a:t>
            </a:r>
            <a:r>
              <a:rPr lang="en-US" sz="2200" dirty="0"/>
              <a:t> - Planning the manufacture of multiple configurations requires more effort than scheduling production of a few configurations</a:t>
            </a:r>
          </a:p>
          <a:p>
            <a:pPr marL="342900" indent="-342900">
              <a:lnSpc>
                <a:spcPct val="100000"/>
              </a:lnSpc>
              <a:spcBef>
                <a:spcPts val="1800"/>
              </a:spcBef>
              <a:buFont typeface="Arial" panose="020B0604020202020204" pitchFamily="34" charset="0"/>
              <a:buChar char="•"/>
            </a:pPr>
            <a:r>
              <a:rPr lang="en-US" sz="2200" b="1" dirty="0"/>
              <a:t>Set-up</a:t>
            </a:r>
            <a:r>
              <a:rPr lang="en-US" sz="2200" dirty="0"/>
              <a:t> - Manufacturing multiple configurations leads to increased downtime switching from one to another</a:t>
            </a:r>
          </a:p>
        </p:txBody>
      </p:sp>
      <p:graphicFrame>
        <p:nvGraphicFramePr>
          <p:cNvPr id="5" name="Content Placeholder 5"/>
          <p:cNvGraphicFramePr>
            <a:graphicFrameLocks/>
          </p:cNvGraphicFramePr>
          <p:nvPr>
            <p:extLst>
              <p:ext uri="{D42A27DB-BD31-4B8C-83A1-F6EECF244321}">
                <p14:modId xmlns:p14="http://schemas.microsoft.com/office/powerpoint/2010/main" val="3506078163"/>
              </p:ext>
            </p:extLst>
          </p:nvPr>
        </p:nvGraphicFramePr>
        <p:xfrm>
          <a:off x="5010784" y="2161125"/>
          <a:ext cx="38862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4643391" y="3701624"/>
            <a:ext cx="2441121" cy="155121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58720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80/20 Business Process</a:t>
            </a:r>
          </a:p>
        </p:txBody>
      </p:sp>
      <p:sp>
        <p:nvSpPr>
          <p:cNvPr id="3" name="Content Placeholder 2"/>
          <p:cNvSpPr>
            <a:spLocks noGrp="1"/>
          </p:cNvSpPr>
          <p:nvPr>
            <p:ph sz="half" idx="1"/>
          </p:nvPr>
        </p:nvSpPr>
        <p:spPr>
          <a:xfrm>
            <a:off x="628650" y="1380566"/>
            <a:ext cx="3960954" cy="4912659"/>
          </a:xfrm>
        </p:spPr>
        <p:txBody>
          <a:bodyPr>
            <a:noAutofit/>
          </a:bodyPr>
          <a:lstStyle/>
          <a:p>
            <a:pPr marL="0" indent="0">
              <a:buNone/>
            </a:pPr>
            <a:r>
              <a:rPr lang="en-US" b="1" dirty="0"/>
              <a:t>Results of Complexity</a:t>
            </a:r>
            <a:endParaRPr lang="en-US" sz="800" b="1" dirty="0"/>
          </a:p>
          <a:p>
            <a:endParaRPr lang="en-US" sz="1050" dirty="0"/>
          </a:p>
          <a:p>
            <a:r>
              <a:rPr lang="en-US" sz="2400" dirty="0"/>
              <a:t>Too Many Options Affects:</a:t>
            </a:r>
          </a:p>
          <a:p>
            <a:pPr marL="342900" indent="-342900">
              <a:buFont typeface="Arial" panose="020B0604020202020204" pitchFamily="34" charset="0"/>
              <a:buChar char="•"/>
            </a:pPr>
            <a:r>
              <a:rPr lang="en-US" sz="2200" b="1" dirty="0"/>
              <a:t>Materials</a:t>
            </a:r>
            <a:r>
              <a:rPr lang="en-US" sz="2200" dirty="0"/>
              <a:t> - Procuring materials, </a:t>
            </a:r>
            <a:r>
              <a:rPr lang="en-US" sz="2200" dirty="0">
                <a:solidFill>
                  <a:srgbClr val="FF0000"/>
                </a:solidFill>
              </a:rPr>
              <a:t>longer lead time,</a:t>
            </a:r>
            <a:r>
              <a:rPr lang="en-US" sz="2200" dirty="0"/>
              <a:t> managing suppliers, and stocking materials requires additional staff and other overhead costs</a:t>
            </a:r>
          </a:p>
          <a:p>
            <a:pPr marL="342900" indent="-342900">
              <a:lnSpc>
                <a:spcPct val="100000"/>
              </a:lnSpc>
              <a:spcBef>
                <a:spcPts val="1800"/>
              </a:spcBef>
              <a:buFont typeface="Arial" panose="020B0604020202020204" pitchFamily="34" charset="0"/>
              <a:buChar char="•"/>
            </a:pPr>
            <a:r>
              <a:rPr lang="en-US" sz="2200" b="1" dirty="0"/>
              <a:t>Marketing</a:t>
            </a:r>
            <a:r>
              <a:rPr lang="en-US" sz="2200" dirty="0"/>
              <a:t> - An increase in configurations is difficult to communicate to customers and requires maintaining additional materials like price lists </a:t>
            </a:r>
          </a:p>
        </p:txBody>
      </p:sp>
      <p:graphicFrame>
        <p:nvGraphicFramePr>
          <p:cNvPr id="5" name="Content Placeholder 5"/>
          <p:cNvGraphicFramePr>
            <a:graphicFrameLocks/>
          </p:cNvGraphicFramePr>
          <p:nvPr>
            <p:extLst>
              <p:ext uri="{D42A27DB-BD31-4B8C-83A1-F6EECF244321}">
                <p14:modId xmlns:p14="http://schemas.microsoft.com/office/powerpoint/2010/main" val="1078090570"/>
              </p:ext>
            </p:extLst>
          </p:nvPr>
        </p:nvGraphicFramePr>
        <p:xfrm>
          <a:off x="4992855" y="2196984"/>
          <a:ext cx="38862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4625462" y="3737483"/>
            <a:ext cx="2441121" cy="155121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52758210"/>
      </p:ext>
    </p:extLst>
  </p:cSld>
  <p:clrMapOvr>
    <a:masterClrMapping/>
  </p:clrMapOvr>
</p:sld>
</file>

<file path=ppt/theme/theme1.xml><?xml version="1.0" encoding="utf-8"?>
<a:theme xmlns:a="http://schemas.openxmlformats.org/drawingml/2006/main" name="1_BrooksThemeW">
  <a:themeElements>
    <a:clrScheme name="Brooks">
      <a:dk1>
        <a:sysClr val="windowText" lastClr="000000"/>
      </a:dk1>
      <a:lt1>
        <a:sysClr val="window" lastClr="FFFFFF"/>
      </a:lt1>
      <a:dk2>
        <a:srgbClr val="0057B8"/>
      </a:dk2>
      <a:lt2>
        <a:srgbClr val="CCCCCC"/>
      </a:lt2>
      <a:accent1>
        <a:srgbClr val="00B5E2"/>
      </a:accent1>
      <a:accent2>
        <a:srgbClr val="FFD100"/>
      </a:accent2>
      <a:accent3>
        <a:srgbClr val="E57200"/>
      </a:accent3>
      <a:accent4>
        <a:srgbClr val="84BD00"/>
      </a:accent4>
      <a:accent5>
        <a:srgbClr val="B1CE42"/>
      </a:accent5>
      <a:accent6>
        <a:srgbClr val="4C4C4C"/>
      </a:accent6>
      <a:hlink>
        <a:srgbClr val="80C7D8"/>
      </a:hlink>
      <a:folHlink>
        <a:srgbClr val="83B0D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Brooks-Presentation-Template-REV2</Template>
  <TotalTime>894</TotalTime>
  <Words>3180</Words>
  <Application>Microsoft Office PowerPoint</Application>
  <PresentationFormat>On-screen Show (4:3)</PresentationFormat>
  <Paragraphs>494</Paragraphs>
  <Slides>44</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Arial Black</vt:lpstr>
      <vt:lpstr>Calibri</vt:lpstr>
      <vt:lpstr>Lucida Grande</vt:lpstr>
      <vt:lpstr>Times New Roman</vt:lpstr>
      <vt:lpstr>Wingdings</vt:lpstr>
      <vt:lpstr>1_BrooksThemeW</vt:lpstr>
      <vt:lpstr>Quick Ship Program &amp;  SLA Pressure Controllers</vt:lpstr>
      <vt:lpstr>Agenda</vt:lpstr>
      <vt:lpstr>80/20 Business Process</vt:lpstr>
      <vt:lpstr>80/20 Business Process</vt:lpstr>
      <vt:lpstr>80/20 Business Management Excellence</vt:lpstr>
      <vt:lpstr>80/20 Business Process</vt:lpstr>
      <vt:lpstr>80/20 Business Process</vt:lpstr>
      <vt:lpstr>80/20 Business Process</vt:lpstr>
      <vt:lpstr>80/20 Business Process</vt:lpstr>
      <vt:lpstr>80/20 Business Process</vt:lpstr>
      <vt:lpstr>Quick Ship</vt:lpstr>
      <vt:lpstr>Products Available for Quick Ship</vt:lpstr>
      <vt:lpstr>Products With “Best Selling Options” Designated</vt:lpstr>
      <vt:lpstr>Products With “Best Selling Options” Designated</vt:lpstr>
      <vt:lpstr>Products Available for Quick Ship</vt:lpstr>
      <vt:lpstr>Products Available for Quick Ship</vt:lpstr>
      <vt:lpstr>Products Available for Quick Ship</vt:lpstr>
      <vt:lpstr>Products Available for Quick Ship</vt:lpstr>
      <vt:lpstr>Next Steps</vt:lpstr>
      <vt:lpstr>PowerPoint Presentation</vt:lpstr>
      <vt:lpstr>Selling SLA  Pressure Controllers </vt:lpstr>
      <vt:lpstr>Why Pressure Controllers?</vt:lpstr>
      <vt:lpstr>Call to Action</vt:lpstr>
      <vt:lpstr>Pressure Controllers</vt:lpstr>
      <vt:lpstr>Upstream Vs Downstream</vt:lpstr>
      <vt:lpstr>Remote Transducer Model</vt:lpstr>
      <vt:lpstr>Pressure Controller Product Offerings</vt:lpstr>
      <vt:lpstr>SLA Series Pressure Controllers</vt:lpstr>
      <vt:lpstr> SLA Series Pressure Controllers: Advantages</vt:lpstr>
      <vt:lpstr>What do Electronic PCs Replace?</vt:lpstr>
      <vt:lpstr>SLA 5800 Series Certificates/Approvals</vt:lpstr>
      <vt:lpstr>SLA MF Series  Certificates/Approvals</vt:lpstr>
      <vt:lpstr>SLA Series Pressure Controller</vt:lpstr>
      <vt:lpstr>Application: Bioreactor</vt:lpstr>
      <vt:lpstr>Application: Filling (Pharma)</vt:lpstr>
      <vt:lpstr>Application: Vacuum Processes</vt:lpstr>
      <vt:lpstr>Application: Bubbler</vt:lpstr>
      <vt:lpstr>Application: Food Processing</vt:lpstr>
      <vt:lpstr>SLA Series Pressure Controller Application</vt:lpstr>
      <vt:lpstr>Application: Filtration skids – filter integrity check</vt:lpstr>
      <vt:lpstr>Where to Learn More</vt:lpstr>
      <vt:lpstr>Why Pressure Controllers?</vt:lpstr>
      <vt:lpstr>Call to Action</vt:lpstr>
      <vt:lpstr>PowerPoint Presentation</vt:lpstr>
    </vt:vector>
  </TitlesOfParts>
  <Company>Godfrey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Batycki, Christine</dc:creator>
  <cp:lastModifiedBy>McWilliams, Shelly</cp:lastModifiedBy>
  <cp:revision>37</cp:revision>
  <cp:lastPrinted>2017-05-24T15:49:15Z</cp:lastPrinted>
  <dcterms:created xsi:type="dcterms:W3CDTF">2017-04-24T13:59:56Z</dcterms:created>
  <dcterms:modified xsi:type="dcterms:W3CDTF">2017-05-24T17:07:43Z</dcterms:modified>
</cp:coreProperties>
</file>